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86" r:id="rId2"/>
  </p:sldMasterIdLst>
  <p:notesMasterIdLst>
    <p:notesMasterId r:id="rId35"/>
  </p:notesMasterIdLst>
  <p:handoutMasterIdLst>
    <p:handoutMasterId r:id="rId36"/>
  </p:handoutMasterIdLst>
  <p:sldIdLst>
    <p:sldId id="300" r:id="rId3"/>
    <p:sldId id="265" r:id="rId4"/>
    <p:sldId id="350" r:id="rId5"/>
    <p:sldId id="365" r:id="rId6"/>
    <p:sldId id="425" r:id="rId7"/>
    <p:sldId id="366" r:id="rId8"/>
    <p:sldId id="367" r:id="rId9"/>
    <p:sldId id="394" r:id="rId10"/>
    <p:sldId id="395" r:id="rId11"/>
    <p:sldId id="398" r:id="rId12"/>
    <p:sldId id="364" r:id="rId13"/>
    <p:sldId id="332" r:id="rId14"/>
    <p:sldId id="392" r:id="rId15"/>
    <p:sldId id="393" r:id="rId16"/>
    <p:sldId id="391" r:id="rId17"/>
    <p:sldId id="268" r:id="rId18"/>
    <p:sldId id="271" r:id="rId19"/>
    <p:sldId id="351" r:id="rId20"/>
    <p:sldId id="266" r:id="rId21"/>
    <p:sldId id="274" r:id="rId22"/>
    <p:sldId id="275" r:id="rId23"/>
    <p:sldId id="279" r:id="rId24"/>
    <p:sldId id="397" r:id="rId25"/>
    <p:sldId id="276" r:id="rId26"/>
    <p:sldId id="295" r:id="rId27"/>
    <p:sldId id="278" r:id="rId28"/>
    <p:sldId id="334" r:id="rId29"/>
    <p:sldId id="357" r:id="rId30"/>
    <p:sldId id="352" r:id="rId31"/>
    <p:sldId id="358" r:id="rId32"/>
    <p:sldId id="296" r:id="rId33"/>
    <p:sldId id="267" r:id="rId34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7310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pos="384" userDrawn="1">
          <p15:clr>
            <a:srgbClr val="A4A3A4"/>
          </p15:clr>
        </p15:guide>
        <p15:guide id="7" orient="horz" pos="390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32EF"/>
    <a:srgbClr val="0066FF"/>
    <a:srgbClr val="663300"/>
    <a:srgbClr val="996600"/>
    <a:srgbClr val="CCCC00"/>
    <a:srgbClr val="FF9900"/>
    <a:srgbClr val="FFCCCC"/>
    <a:srgbClr val="996633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3F3D91-7DEB-4E82-ABDD-6D7DB7EBE192}" v="266" dt="2022-12-21T22:15:25.381"/>
    <p1510:client id="{B7086759-65AE-4857-8EC6-9EB847B97786}" v="1187" dt="2022-12-21T10:53:26.158"/>
    <p1510:client id="{E3E75DDE-9678-B74F-A860-46CD1ABEB370}" v="2907" dt="2022-12-22T06:45:20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80"/>
    <p:restoredTop sz="94667"/>
  </p:normalViewPr>
  <p:slideViewPr>
    <p:cSldViewPr snapToGrid="0" showGuides="1">
      <p:cViewPr varScale="1">
        <p:scale>
          <a:sx n="145" d="100"/>
          <a:sy n="145" d="100"/>
        </p:scale>
        <p:origin x="544" y="192"/>
      </p:cViewPr>
      <p:guideLst>
        <p:guide orient="horz" pos="2160"/>
        <p:guide pos="3840"/>
        <p:guide pos="7310"/>
        <p:guide orient="horz" pos="1003"/>
        <p:guide pos="384"/>
        <p:guide orient="horz" pos="390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C65CC615-A48C-B213-4338-677C794A041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397000" y="533400"/>
            <a:ext cx="447040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700"/>
            </a:lvl1pPr>
          </a:lstStyle>
          <a:p>
            <a:r>
              <a:rPr lang="en-US" altLang="it-IT"/>
              <a:t>039-dht-06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58F471BD-BF47-4E30-2D57-B7C69E853F2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/>
            </a:lvl1pPr>
          </a:lstStyle>
          <a:p>
            <a:fld id="{3F9CF192-ADC7-4FC1-B19F-17EF1AAC6161}" type="datetimeFigureOut">
              <a:rPr lang="en-US" altLang="it-IT"/>
              <a:pPr/>
              <a:t>11/9/23</a:t>
            </a:fld>
            <a:endParaRPr lang="en-US" altLang="it-IT"/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BCEBAD64-17E7-7B8B-7226-EC5F8DBBA7C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/>
            </a:lvl1pPr>
          </a:lstStyle>
          <a:p>
            <a:endParaRPr lang="en-US" altLang="it-IT"/>
          </a:p>
        </p:txBody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B9BAEF20-81C0-0DD7-A8B5-277EAFA669D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544638" y="8640763"/>
            <a:ext cx="4549775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700"/>
            </a:lvl1pPr>
          </a:lstStyle>
          <a:p>
            <a:fld id="{E3D32A34-E545-444B-97D2-A903681B9323}" type="slidenum">
              <a:rPr lang="en-US" altLang="it-IT"/>
              <a:pPr/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106F36B-539B-517C-2053-4D063C5BF55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/>
            </a:lvl1pPr>
          </a:lstStyle>
          <a:p>
            <a:r>
              <a:rPr lang="en-US" altLang="it-IT"/>
              <a:t>039-dht-06537-dht-03.ppt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EF1A8C8-CF7F-6555-FD74-6F6734ECEC3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/>
            </a:lvl1pPr>
          </a:lstStyle>
          <a:p>
            <a:fld id="{06979D8C-C40B-4750-9CD4-4E61283F77CC}" type="datetimeFigureOut">
              <a:rPr lang="en-US" altLang="it-IT"/>
              <a:pPr/>
              <a:t>11/9/23</a:t>
            </a:fld>
            <a:endParaRPr lang="en-US" altLang="it-IT"/>
          </a:p>
        </p:txBody>
      </p:sp>
      <p:sp>
        <p:nvSpPr>
          <p:cNvPr id="52228" name="Rectangle 4">
            <a:extLst>
              <a:ext uri="{FF2B5EF4-FFF2-40B4-BE49-F238E27FC236}">
                <a16:creationId xmlns:a16="http://schemas.microsoft.com/office/drawing/2014/main" id="{A6ACAAA5-E535-4F23-92B1-160167FE828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077472CD-F18E-CA2F-EC6C-F83EDD0C570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601FB2FD-B94C-7FDE-FD3C-53D746D7B00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/>
            </a:lvl1pPr>
          </a:lstStyle>
          <a:p>
            <a:endParaRPr lang="en-US" altLang="it-IT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06AE1444-BF4A-158F-7306-4BD3950909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/>
            </a:lvl1pPr>
          </a:lstStyle>
          <a:p>
            <a:fld id="{D83145EB-FB6E-4963-8A81-34F86828D003}" type="slidenum">
              <a:rPr lang="en-US" altLang="it-IT"/>
              <a:pPr/>
              <a:t>‹#›</a:t>
            </a:fld>
            <a:endParaRPr lang="en-US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26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27778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F79B3-FA6A-4D4C-8B22-54EE57D9F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322974"/>
            <a:ext cx="2376264" cy="1219692"/>
          </a:xfrm>
          <a:prstGeom prst="rect">
            <a:avLst/>
          </a:prstGeom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F48521B5-EF4B-4AA9-A186-D237E00EB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872" y="332656"/>
            <a:ext cx="51214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2400" err="1">
                <a:latin typeface="Tahoma" panose="020B0604030504040204" pitchFamily="34" charset="0"/>
              </a:rPr>
              <a:t>Università</a:t>
            </a:r>
            <a:r>
              <a:rPr lang="en-US" altLang="it-IT" sz="2400">
                <a:latin typeface="Tahoma" panose="020B0604030504040204" pitchFamily="34" charset="0"/>
              </a:rPr>
              <a:t> </a:t>
            </a:r>
            <a:r>
              <a:rPr lang="en-US" altLang="it-IT" sz="2400" err="1">
                <a:latin typeface="Tahoma" panose="020B0604030504040204" pitchFamily="34" charset="0"/>
              </a:rPr>
              <a:t>degli</a:t>
            </a:r>
            <a:r>
              <a:rPr lang="en-US" altLang="it-IT" sz="2400">
                <a:latin typeface="Tahoma" panose="020B0604030504040204" pitchFamily="34" charset="0"/>
              </a:rPr>
              <a:t> </a:t>
            </a:r>
            <a:r>
              <a:rPr lang="en-US" altLang="it-IT" sz="2400" err="1">
                <a:latin typeface="Tahoma" panose="020B0604030504040204" pitchFamily="34" charset="0"/>
              </a:rPr>
              <a:t>Studi</a:t>
            </a:r>
            <a:r>
              <a:rPr lang="en-US" altLang="it-IT" sz="2400">
                <a:latin typeface="Tahoma" panose="020B0604030504040204" pitchFamily="34" charset="0"/>
              </a:rPr>
              <a:t> Roma Tre</a:t>
            </a:r>
          </a:p>
          <a:p>
            <a:pPr eaLnBrk="1" hangingPunct="1"/>
            <a:r>
              <a:rPr lang="en-US" altLang="it-IT" sz="2400" err="1">
                <a:latin typeface="Tahoma" panose="020B0604030504040204" pitchFamily="34" charset="0"/>
              </a:rPr>
              <a:t>Dipartimento</a:t>
            </a:r>
            <a:r>
              <a:rPr lang="en-US" altLang="it-IT" sz="2400">
                <a:latin typeface="Tahoma" panose="020B0604030504040204" pitchFamily="34" charset="0"/>
              </a:rPr>
              <a:t> di </a:t>
            </a:r>
            <a:r>
              <a:rPr lang="en-US" altLang="it-IT" sz="2400" err="1">
                <a:latin typeface="Tahoma" panose="020B0604030504040204" pitchFamily="34" charset="0"/>
              </a:rPr>
              <a:t>Ingegneria</a:t>
            </a:r>
            <a:endParaRPr lang="en-US" altLang="it-IT" sz="2400">
              <a:latin typeface="Tahoma" panose="020B0604030504040204" pitchFamily="34" charset="0"/>
            </a:endParaRPr>
          </a:p>
          <a:p>
            <a:pPr eaLnBrk="1" hangingPunct="1"/>
            <a:r>
              <a:rPr lang="en-US" altLang="it-IT" sz="2400">
                <a:latin typeface="Tahoma" panose="020B0604030504040204" pitchFamily="34" charset="0"/>
              </a:rPr>
              <a:t>Computer Networks Research Group</a:t>
            </a:r>
            <a:endParaRPr lang="en-US" altLang="it-IT" sz="2400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988840"/>
            <a:ext cx="10363200" cy="866775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996952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293013-B607-C3C4-39CB-6F82F1B7A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54604-3C50-BE7A-3DA2-690917929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64174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8AB6D-2A9D-4F16-A910-0B79968AB2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098BE-69C9-4538-89C8-C00B289910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757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486F16B-0B58-45B6-9061-CA60B6CB76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754CCF-D619-4891-8E0C-E8A44AB624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13316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1" y="274641"/>
            <a:ext cx="804203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ABEC1F-57AF-4AF1-B41E-3F8C581060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C44205-C96E-4D3D-B0E4-CEBDE5B2D6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13946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988840"/>
            <a:ext cx="10363200" cy="866775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it-IT" dirty="0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996952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en-GB"/>
              <a:t>Click to edit Master subtitle style</a:t>
            </a:r>
            <a:endParaRPr lang="it-IT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150B1F-FA08-F63A-3429-F7F8A760D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8" y="150788"/>
            <a:ext cx="4234565" cy="94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85458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9400-AFF6-4FC9-8E2F-F363C6F66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copyright </a:t>
            </a:r>
            <a:r>
              <a:rPr lang="it-IT" altLang="it-IT" dirty="0" err="1"/>
              <a:t>notice</a:t>
            </a:r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5E1F6-EE88-4027-874C-C2A60CB40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B42B5-5FDC-4B42-887A-B68A97D0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9C412A2-966A-4BF2-921A-CFBA72979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412876"/>
            <a:ext cx="10972800" cy="4713288"/>
          </a:xfrm>
        </p:spPr>
        <p:txBody>
          <a:bodyPr/>
          <a:lstStyle/>
          <a:p>
            <a:pPr lvl="0" eaLnBrk="1" hangingPunct="1">
              <a:lnSpc>
                <a:spcPct val="80000"/>
              </a:lnSpc>
            </a:pPr>
            <a:r>
              <a:rPr lang="en-GB" altLang="it-IT" sz="1800"/>
              <a:t>Click to edit Master text styles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it-IT" sz="1800"/>
              <a:t>Second level</a:t>
            </a:r>
          </a:p>
          <a:p>
            <a:pPr lvl="2" eaLnBrk="1" hangingPunct="1">
              <a:lnSpc>
                <a:spcPct val="80000"/>
              </a:lnSpc>
            </a:pPr>
            <a:r>
              <a:rPr lang="en-GB" altLang="it-IT" sz="1800"/>
              <a:t>Third level</a:t>
            </a:r>
          </a:p>
          <a:p>
            <a:pPr lvl="3" eaLnBrk="1" hangingPunct="1">
              <a:lnSpc>
                <a:spcPct val="80000"/>
              </a:lnSpc>
            </a:pPr>
            <a:r>
              <a:rPr lang="en-GB" altLang="it-IT" sz="1800"/>
              <a:t>Fourth level</a:t>
            </a:r>
          </a:p>
          <a:p>
            <a:pPr lvl="4" eaLnBrk="1" hangingPunct="1">
              <a:lnSpc>
                <a:spcPct val="80000"/>
              </a:lnSpc>
            </a:pPr>
            <a:r>
              <a:rPr lang="en-GB" altLang="it-IT" sz="1800"/>
              <a:t>Fifth level</a:t>
            </a:r>
            <a:endParaRPr lang="it-IT" altLang="it-IT" sz="1800" dirty="0"/>
          </a:p>
        </p:txBody>
      </p:sp>
    </p:spTree>
    <p:extLst>
      <p:ext uri="{BB962C8B-B14F-4D97-AF65-F5344CB8AC3E}">
        <p14:creationId xmlns:p14="http://schemas.microsoft.com/office/powerpoint/2010/main" val="3503790793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C402-67A5-4652-B395-80C3CFC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A33B8-9C12-4DD4-B7A2-462DBDF9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54AC4-794D-4989-9E00-3CA5380B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E93C49-2746-445A-8FEE-BFD8EDF009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3645024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5350997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1B5F34A-3762-4DC4-8521-3CCFBDBBB5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D2D072-E423-4081-B786-4B5AABE6E9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06602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412875"/>
            <a:ext cx="5392615" cy="471329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9786" y="1412875"/>
            <a:ext cx="5392615" cy="471329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3FD9D-035D-4317-87B9-2E07DC513C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6CC62-4927-46CE-8071-12D4280A82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76835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9E61840-3800-42E1-8104-908EC2290A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BDBC235-FCC8-44F7-AF2D-D19BB003DF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36524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210B621-DDDB-4969-8052-9E481273EF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427022-EF7C-4DDD-9245-E8A971AB8D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20381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9400-AFF6-4FC9-8E2F-F363C6F66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copyright </a:t>
            </a:r>
            <a:r>
              <a:rPr lang="it-IT" altLang="it-IT" err="1"/>
              <a:t>notice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5E1F6-EE88-4027-874C-C2A60CB40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B42B5-5FDC-4B42-887A-B68A97D0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9C412A2-966A-4BF2-921A-CFBA72979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pPr lvl="0" eaLnBrk="1" hangingPunct="1">
              <a:lnSpc>
                <a:spcPct val="80000"/>
              </a:lnSpc>
            </a:pPr>
            <a:r>
              <a:rPr lang="en-US" altLang="it-IT" sz="1800"/>
              <a:t>Click to edit Master text styles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800"/>
              <a:t>Second level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1800"/>
              <a:t>Third level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it-IT" sz="1800"/>
              <a:t>Fourth level</a:t>
            </a:r>
          </a:p>
          <a:p>
            <a:pPr lvl="4" eaLnBrk="1" hangingPunct="1">
              <a:lnSpc>
                <a:spcPct val="80000"/>
              </a:lnSpc>
            </a:pPr>
            <a:r>
              <a:rPr lang="en-US" altLang="it-IT" sz="1800"/>
              <a:t>Fifth level</a:t>
            </a:r>
            <a:endParaRPr lang="it-IT" altLang="it-IT" sz="1800"/>
          </a:p>
        </p:txBody>
      </p:sp>
    </p:spTree>
    <p:extLst>
      <p:ext uri="{BB962C8B-B14F-4D97-AF65-F5344CB8AC3E}">
        <p14:creationId xmlns:p14="http://schemas.microsoft.com/office/powerpoint/2010/main" val="3719126147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2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7386" y="273053"/>
            <a:ext cx="681501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B7462A-E94B-4E5C-AF83-8E8FA72FC5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CA9AC3-825F-4AAC-8B76-9EC322D8AC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74448"/>
      </p:ext>
    </p:extLst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pPr lvl="0"/>
            <a:r>
              <a:rPr lang="en-GB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8AB6D-2A9D-4F16-A910-0B79968AB2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A098BE-69C9-4538-89C8-C00B289910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80595"/>
      </p:ext>
    </p:extLst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486F16B-0B58-45B6-9061-CA60B6CB76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754CCF-D619-4891-8E0C-E8A44AB624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81552"/>
      </p:ext>
    </p:extLst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1" y="274641"/>
            <a:ext cx="8042031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ABEC1F-57AF-4AF1-B41E-3F8C581060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C44205-C96E-4D3D-B0E4-CEBDE5B2D6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74819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C402-67A5-4652-B395-80C3CFC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A33B8-9C12-4DD4-B7A2-462DBDF9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54AC4-794D-4989-9E00-3CA5380B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E93C49-2746-445A-8FEE-BFD8EDF009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3645024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954393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1B5F34A-3762-4DC4-8521-3CCFBDBBB5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D2D072-E423-4081-B786-4B5AABE6E9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96843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9786" y="1600203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3FD9D-035D-4317-87B9-2E07DC513C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6CC62-4927-46CE-8071-12D4280A82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45710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694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694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62FD7C9-33FA-4567-92E1-5709B74F7B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B5C0F4D-D9F2-43D0-AB84-9597AD32B0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37464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9E61840-3800-42E1-8104-908EC2290A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BDBC235-FCC8-44F7-AF2D-D19BB003DF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6043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210B621-DDDB-4969-8052-9E481273EF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427022-EF7C-4DDD-9245-E8A971AB8D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80368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2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7386" y="273053"/>
            <a:ext cx="681501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B7462A-E94B-4E5C-AF83-8E8FA72FC5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A9AC3-825F-4AAC-8B76-9EC322D8AC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24235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44DAC59-5E6E-45D0-8524-3E061722C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F11B519-1465-43CA-9B06-0B1C84B88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303108" name="Rectangle 4">
            <a:extLst>
              <a:ext uri="{FF2B5EF4-FFF2-40B4-BE49-F238E27FC236}">
                <a16:creationId xmlns:a16="http://schemas.microsoft.com/office/drawing/2014/main" id="{9F6A8ACC-B973-483A-9EBB-30DD75AA7EB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265138" y="6453191"/>
            <a:ext cx="278227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dirty="0">
                <a:latin typeface="+mn-lt"/>
              </a:defRPr>
            </a:lvl1pPr>
          </a:lstStyle>
          <a:p>
            <a:fld id="{C764DE79-268F-4C1A-8933-263129D2AF9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53844C4-97BD-413F-90CB-BB662D34A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85" y="6453191"/>
            <a:ext cx="211210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it-IT" sz="900">
                <a:solidFill>
                  <a:schemeClr val="bg2"/>
                </a:solidFill>
                <a:cs typeface="Arial" panose="020B0604020202020204" pitchFamily="34" charset="0"/>
              </a:rPr>
              <a:t>© Computer Networks Research Group Roma Tre</a:t>
            </a:r>
          </a:p>
        </p:txBody>
      </p:sp>
    </p:spTree>
    <p:extLst>
      <p:ext uri="{BB962C8B-B14F-4D97-AF65-F5344CB8AC3E}">
        <p14:creationId xmlns:p14="http://schemas.microsoft.com/office/powerpoint/2010/main" val="717356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5pPr>
      <a:lvl6pPr marL="457212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6pPr>
      <a:lvl7pPr marL="914423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7pPr>
      <a:lvl8pPr marL="1371634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8pPr>
      <a:lvl9pPr marL="1828846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9pPr>
    </p:titleStyle>
    <p:bodyStyle>
      <a:lvl1pPr marL="342908" indent="-34290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28" indent="-228606" algn="l" rtl="0" eaLnBrk="1" fontAlgn="base" hangingPunct="1">
        <a:spcBef>
          <a:spcPct val="20000"/>
        </a:spcBef>
        <a:spcAft>
          <a:spcPct val="0"/>
        </a:spcAft>
        <a:buClr>
          <a:srgbClr val="66CC00"/>
        </a:buClr>
        <a:buSzPct val="7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40" indent="-228606" algn="l" rtl="0" eaLnBrk="1" fontAlgn="base" hangingPunct="1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52" indent="-228606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5pPr>
      <a:lvl6pPr marL="2514663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971874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3429086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886297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44DAC59-5E6E-45D0-8524-3E061722C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16632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dirty="0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F11B519-1465-43CA-9B06-0B1C84B88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12777"/>
            <a:ext cx="10972800" cy="471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dirty="0"/>
              <a:t>Fare clic per modificare gli stili del testo dello schema</a:t>
            </a:r>
          </a:p>
          <a:p>
            <a:pPr lvl="1"/>
            <a:r>
              <a:rPr lang="it-IT" altLang="it-IT" dirty="0"/>
              <a:t>Secondo livello</a:t>
            </a:r>
          </a:p>
          <a:p>
            <a:pPr lvl="2"/>
            <a:r>
              <a:rPr lang="it-IT" altLang="it-IT" dirty="0"/>
              <a:t>Terzo livello</a:t>
            </a:r>
          </a:p>
          <a:p>
            <a:pPr lvl="3"/>
            <a:r>
              <a:rPr lang="it-IT" altLang="it-IT" dirty="0"/>
              <a:t>Quarto livello</a:t>
            </a:r>
          </a:p>
          <a:p>
            <a:pPr lvl="4"/>
            <a:r>
              <a:rPr lang="it-IT" altLang="it-IT" dirty="0"/>
              <a:t>Quinto livello</a:t>
            </a:r>
          </a:p>
        </p:txBody>
      </p:sp>
      <p:sp>
        <p:nvSpPr>
          <p:cNvPr id="303108" name="Rectangle 4">
            <a:extLst>
              <a:ext uri="{FF2B5EF4-FFF2-40B4-BE49-F238E27FC236}">
                <a16:creationId xmlns:a16="http://schemas.microsoft.com/office/drawing/2014/main" id="{9F6A8ACC-B973-483A-9EBB-30DD75AA7EB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265138" y="6453191"/>
            <a:ext cx="278227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dirty="0">
                <a:latin typeface="+mn-lt"/>
              </a:defRPr>
            </a:lvl1pPr>
          </a:lstStyle>
          <a:p>
            <a:fld id="{C764DE79-268F-4C1A-8933-263129D2AF90}" type="datetimeFigureOut">
              <a:rPr lang="en-US" smtClean="0"/>
              <a:t>11/9/23</a:t>
            </a:fld>
            <a:endParaRPr lang="en-US"/>
          </a:p>
        </p:txBody>
      </p:sp>
      <p:sp>
        <p:nvSpPr>
          <p:cNvPr id="303109" name="Rectangle 5">
            <a:extLst>
              <a:ext uri="{FF2B5EF4-FFF2-40B4-BE49-F238E27FC236}">
                <a16:creationId xmlns:a16="http://schemas.microsoft.com/office/drawing/2014/main" id="{6276769E-8AF7-4AB3-B25A-CA8C5C6A001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0295" y="6453191"/>
            <a:ext cx="595141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dirty="0" err="1">
                <a:latin typeface="+mn-lt"/>
              </a:defRPr>
            </a:lvl1pPr>
          </a:lstStyle>
          <a:p>
            <a:pPr>
              <a:defRPr/>
            </a:pPr>
            <a:r>
              <a:rPr lang="it-IT"/>
              <a:t>Footer</a:t>
            </a:r>
            <a:endParaRPr lang="it-IT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53844C4-97BD-413F-90CB-BB662D34A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84" y="6453191"/>
            <a:ext cx="227900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it-IT" sz="900" dirty="0">
                <a:solidFill>
                  <a:schemeClr val="bg2"/>
                </a:solidFill>
                <a:cs typeface="Arial" panose="020B0604020202020204" pitchFamily="34" charset="0"/>
              </a:rPr>
              <a:t>© Computer Networks Research Group Roma Tre University</a:t>
            </a:r>
          </a:p>
        </p:txBody>
      </p:sp>
      <p:pic>
        <p:nvPicPr>
          <p:cNvPr id="3" name="Picture 2" descr="A group of cubes with different colors&#10;&#10;Description automatically generated">
            <a:extLst>
              <a:ext uri="{FF2B5EF4-FFF2-40B4-BE49-F238E27FC236}">
                <a16:creationId xmlns:a16="http://schemas.microsoft.com/office/drawing/2014/main" id="{04BC26E2-2780-755F-DAB8-E568CC768E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8" y="200174"/>
            <a:ext cx="1264030" cy="85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3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5pPr>
      <a:lvl6pPr marL="457212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6pPr>
      <a:lvl7pPr marL="914423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7pPr>
      <a:lvl8pPr marL="1371634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8pPr>
      <a:lvl9pPr marL="1828846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9pPr>
    </p:titleStyle>
    <p:bodyStyle>
      <a:lvl1pPr marL="342908" indent="-34290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28" indent="-228606" algn="l" rtl="0" eaLnBrk="1" fontAlgn="base" hangingPunct="1">
        <a:spcBef>
          <a:spcPct val="20000"/>
        </a:spcBef>
        <a:spcAft>
          <a:spcPct val="0"/>
        </a:spcAft>
        <a:buClr>
          <a:srgbClr val="66CC00"/>
        </a:buClr>
        <a:buSzPct val="7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40" indent="-228606" algn="l" rtl="0" eaLnBrk="1" fontAlgn="base" hangingPunct="1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52" indent="-228606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5pPr>
      <a:lvl6pPr marL="2514663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971874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3429086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886297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9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>
            <a:extLst>
              <a:ext uri="{FF2B5EF4-FFF2-40B4-BE49-F238E27FC236}">
                <a16:creationId xmlns:a16="http://schemas.microsoft.com/office/drawing/2014/main" id="{90B38D1E-4B67-FAB1-116F-56C58C1F2B6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905000"/>
            <a:ext cx="10363200" cy="1821160"/>
          </a:xfrm>
        </p:spPr>
        <p:txBody>
          <a:bodyPr/>
          <a:lstStyle/>
          <a:p>
            <a:pPr eaLnBrk="1" hangingPunct="1"/>
            <a:r>
              <a:rPr lang="it-IT" altLang="it-IT" sz="5400" dirty="0"/>
              <a:t>data centers’ </a:t>
            </a:r>
            <a:r>
              <a:rPr lang="it-IT" altLang="it-IT" sz="5400" dirty="0" err="1"/>
              <a:t>architecture</a:t>
            </a:r>
            <a:endParaRPr lang="it-IT" altLang="it-IT" dirty="0"/>
          </a:p>
        </p:txBody>
      </p:sp>
      <p:graphicFrame>
        <p:nvGraphicFramePr>
          <p:cNvPr id="49160" name="Group 8">
            <a:extLst>
              <a:ext uri="{FF2B5EF4-FFF2-40B4-BE49-F238E27FC236}">
                <a16:creationId xmlns:a16="http://schemas.microsoft.com/office/drawing/2014/main" id="{745900FA-F785-4011-8708-567EADF72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774900"/>
              </p:ext>
            </p:extLst>
          </p:nvPr>
        </p:nvGraphicFramePr>
        <p:xfrm>
          <a:off x="2651125" y="4149725"/>
          <a:ext cx="6891338" cy="2306638"/>
        </p:xfrm>
        <a:graphic>
          <a:graphicData uri="http://schemas.openxmlformats.org/drawingml/2006/table">
            <a:tbl>
              <a:tblPr/>
              <a:tblGrid>
                <a:gridCol w="2024063">
                  <a:extLst>
                    <a:ext uri="{9D8B030D-6E8A-4147-A177-3AD203B41FA5}">
                      <a16:colId xmlns:a16="http://schemas.microsoft.com/office/drawing/2014/main" val="606260314"/>
                    </a:ext>
                  </a:extLst>
                </a:gridCol>
                <a:gridCol w="4867275">
                  <a:extLst>
                    <a:ext uri="{9D8B030D-6E8A-4147-A177-3AD203B41FA5}">
                      <a16:colId xmlns:a16="http://schemas.microsoft.com/office/drawing/2014/main" val="3571621189"/>
                    </a:ext>
                  </a:extLst>
                </a:gridCol>
              </a:tblGrid>
              <a:tr h="337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Version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3.1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6921"/>
                  </a:ext>
                </a:extLst>
              </a:tr>
              <a:tr h="6716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Author(s)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L. Ariemma, G. Di Battista, M. </a:t>
                      </a:r>
                      <a:r>
                        <a:rPr kumimoji="0" lang="en-US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Patrignani</a:t>
                      </a: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M. </a:t>
                      </a:r>
                      <a:r>
                        <a:rPr kumimoji="0" lang="en-US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Scazzariello</a:t>
                      </a: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T. </a:t>
                      </a:r>
                      <a:r>
                        <a:rPr kumimoji="0" lang="en-US" altLang="it-IT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Caiazzi</a:t>
                      </a:r>
                      <a:endParaRPr kumimoji="0" lang="en-US" alt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292861"/>
                  </a:ext>
                </a:extLst>
              </a:tr>
              <a:tr h="337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E-mail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contact@kathara.org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247906"/>
                  </a:ext>
                </a:extLst>
              </a:tr>
              <a:tr h="337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Web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http://www.kathara.org/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428156"/>
                  </a:ext>
                </a:extLst>
              </a:tr>
              <a:tr h="6224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Description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Data Centers’ Routing: </a:t>
                      </a:r>
                      <a:r>
                        <a:rPr kumimoji="0" lang="it-IT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Multipath</a:t>
                      </a:r>
                      <a:r>
                        <a:rPr kumimoji="0" lang="it-IT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</a:t>
                      </a:r>
                      <a:r>
                        <a:rPr kumimoji="0" lang="it-IT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Fat-Trees</a:t>
                      </a:r>
                      <a:endParaRPr kumimoji="0" lang="it-IT" altLang="it-IT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7271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7AE188A-CD86-437D-A851-23D550A7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 high-</a:t>
            </a:r>
            <a:r>
              <a:rPr lang="it-IT" altLang="it-IT" err="1"/>
              <a:t>level</a:t>
            </a:r>
            <a:r>
              <a:rPr lang="it-IT" altLang="it-IT"/>
              <a:t> </a:t>
            </a:r>
            <a:r>
              <a:rPr lang="it-IT" altLang="it-IT" err="1"/>
              <a:t>architecture</a:t>
            </a:r>
            <a:endParaRPr lang="en-US" altLang="it-IT"/>
          </a:p>
        </p:txBody>
      </p:sp>
      <p:sp>
        <p:nvSpPr>
          <p:cNvPr id="4" name="Text Box 70">
            <a:extLst>
              <a:ext uri="{FF2B5EF4-FFF2-40B4-BE49-F238E27FC236}">
                <a16:creationId xmlns:a16="http://schemas.microsoft.com/office/drawing/2014/main" id="{B7E51F48-B6E2-7D2B-05F8-88BD3E7A8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5574268"/>
            <a:ext cx="4191569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9A9C2D34-0886-0EFC-D9F7-020CAA6024E1}"/>
              </a:ext>
            </a:extLst>
          </p:cNvPr>
          <p:cNvSpPr/>
          <p:nvPr/>
        </p:nvSpPr>
        <p:spPr>
          <a:xfrm>
            <a:off x="4033957" y="1756877"/>
            <a:ext cx="4191569" cy="20574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C7A8C-2523-E280-12D8-2783DE31C5DB}"/>
              </a:ext>
            </a:extLst>
          </p:cNvPr>
          <p:cNvSpPr txBox="1"/>
          <p:nvPr/>
        </p:nvSpPr>
        <p:spPr>
          <a:xfrm>
            <a:off x="5612534" y="260091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Internet</a:t>
            </a:r>
          </a:p>
        </p:txBody>
      </p:sp>
      <p:sp>
        <p:nvSpPr>
          <p:cNvPr id="8" name="Text Box 70">
            <a:extLst>
              <a:ext uri="{FF2B5EF4-FFF2-40B4-BE49-F238E27FC236}">
                <a16:creationId xmlns:a16="http://schemas.microsoft.com/office/drawing/2014/main" id="{6B75D1C9-016B-058B-CF4E-B22B77BE5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4195277"/>
            <a:ext cx="4191569" cy="92333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endParaRPr lang="it-IT" altLang="it-IT"/>
          </a:p>
          <a:p>
            <a:pPr algn="ctr"/>
            <a:r>
              <a:rPr lang="it-IT" altLang="it-IT"/>
              <a:t>data center </a:t>
            </a:r>
            <a:r>
              <a:rPr lang="it-IT" altLang="it-IT" err="1"/>
              <a:t>fabric</a:t>
            </a:r>
            <a:endParaRPr lang="it-IT" altLang="it-IT"/>
          </a:p>
          <a:p>
            <a:pPr algn="ctr"/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175868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fabric architecture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why Fat-Trees?</a:t>
            </a:r>
          </a:p>
        </p:txBody>
      </p:sp>
    </p:spTree>
    <p:extLst>
      <p:ext uri="{BB962C8B-B14F-4D97-AF65-F5344CB8AC3E}">
        <p14:creationId xmlns:p14="http://schemas.microsoft.com/office/powerpoint/2010/main" val="819651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F622CCD9-305A-4657-3D69-C9AD0A68F6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overview</a:t>
            </a:r>
            <a:r>
              <a:rPr lang="it-IT" altLang="it-IT"/>
              <a:t> – </a:t>
            </a:r>
            <a:r>
              <a:rPr lang="it-IT" altLang="it-IT" err="1"/>
              <a:t>fabric</a:t>
            </a:r>
            <a:r>
              <a:rPr lang="it-IT" altLang="it-IT"/>
              <a:t> </a:t>
            </a:r>
            <a:r>
              <a:rPr lang="it-IT" altLang="it-IT" err="1"/>
              <a:t>architecture</a:t>
            </a:r>
            <a:endParaRPr lang="en-US" altLang="it-IT"/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AC294537-A71B-C1DC-7816-49E08B3C4C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10972800" cy="5257797"/>
          </a:xfrm>
        </p:spPr>
        <p:txBody>
          <a:bodyPr/>
          <a:lstStyle/>
          <a:p>
            <a:r>
              <a:rPr lang="it-IT" altLang="it-IT" err="1"/>
              <a:t>real</a:t>
            </a:r>
            <a:r>
              <a:rPr lang="it-IT" altLang="it-IT"/>
              <a:t>-life data centers</a:t>
            </a:r>
          </a:p>
          <a:p>
            <a:r>
              <a:rPr lang="it-IT" altLang="it-IT"/>
              <a:t>service model</a:t>
            </a:r>
          </a:p>
          <a:p>
            <a:r>
              <a:rPr lang="it-IT" altLang="it-IT"/>
              <a:t>data center network </a:t>
            </a:r>
          </a:p>
          <a:p>
            <a:pPr lvl="1"/>
            <a:r>
              <a:rPr lang="it-IT" altLang="it-IT" err="1"/>
              <a:t>traffic</a:t>
            </a:r>
            <a:r>
              <a:rPr lang="it-IT" altLang="it-IT"/>
              <a:t> flow </a:t>
            </a:r>
            <a:r>
              <a:rPr lang="it-IT" altLang="it-IT" err="1"/>
              <a:t>directions</a:t>
            </a:r>
            <a:endParaRPr lang="it-IT" altLang="it-IT"/>
          </a:p>
          <a:p>
            <a:pPr lvl="1"/>
            <a:r>
              <a:rPr lang="it-IT" altLang="it-IT" err="1"/>
              <a:t>requirements</a:t>
            </a:r>
            <a:endParaRPr lang="it-IT" altLang="it-IT"/>
          </a:p>
          <a:p>
            <a:pPr lvl="1"/>
            <a:r>
              <a:rPr lang="it-IT" altLang="it-IT" err="1"/>
              <a:t>components</a:t>
            </a:r>
            <a:endParaRPr lang="it-IT" altLang="it-IT"/>
          </a:p>
          <a:p>
            <a:pPr lvl="1"/>
            <a:r>
              <a:rPr lang="it-IT" altLang="it-IT" err="1"/>
              <a:t>topologies</a:t>
            </a:r>
            <a:endParaRPr lang="it-IT" altLang="it-IT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FC90-F68B-7497-5D02-7EAB3739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real</a:t>
            </a:r>
            <a:r>
              <a:rPr lang="it-IT"/>
              <a:t> data center information – </a:t>
            </a:r>
            <a:r>
              <a:rPr lang="it-IT" err="1"/>
              <a:t>figures</a:t>
            </a:r>
            <a:r>
              <a:rPr lang="it-IT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633AF-CE21-B485-16C1-31371AADB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links are </a:t>
            </a:r>
            <a:r>
              <a:rPr lang="en-GB" err="1"/>
              <a:t>fiber</a:t>
            </a:r>
            <a:r>
              <a:rPr lang="en-GB"/>
              <a:t> optic links</a:t>
            </a:r>
          </a:p>
          <a:p>
            <a:r>
              <a:rPr lang="en-GB"/>
              <a:t>each link in the fabric is at least at 100Gb/s</a:t>
            </a:r>
          </a:p>
          <a:p>
            <a:r>
              <a:rPr lang="en-GB"/>
              <a:t>each switch is at least of 64 ports</a:t>
            </a:r>
          </a:p>
          <a:p>
            <a:r>
              <a:rPr lang="en-GB"/>
              <a:t>about 5,000 switches/routers</a:t>
            </a:r>
          </a:p>
          <a:p>
            <a:r>
              <a:rPr lang="en-GB"/>
              <a:t>about 60,000 servers</a:t>
            </a:r>
          </a:p>
        </p:txBody>
      </p:sp>
    </p:spTree>
    <p:extLst>
      <p:ext uri="{BB962C8B-B14F-4D97-AF65-F5344CB8AC3E}">
        <p14:creationId xmlns:p14="http://schemas.microsoft.com/office/powerpoint/2010/main" val="140499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C8E5BC5-B6CF-A596-A137-718C44CE2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02"/>
          <a:stretch/>
        </p:blipFill>
        <p:spPr>
          <a:xfrm>
            <a:off x="228600" y="228600"/>
            <a:ext cx="6456017" cy="601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FB35B-0279-3830-2240-1C5C5A524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4013200" cy="6019800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2667200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D010-6701-9C47-03DC-F225696EE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center </a:t>
            </a:r>
            <a:r>
              <a:rPr lang="it-IT" err="1"/>
              <a:t>failures</a:t>
            </a:r>
            <a:r>
              <a:rPr lang="it-IT"/>
              <a:t> – </a:t>
            </a:r>
            <a:r>
              <a:rPr lang="it-IT" err="1"/>
              <a:t>yearly</a:t>
            </a:r>
            <a:r>
              <a:rPr lang="it-IT"/>
              <a:t>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4ED4B-CE9D-6681-EDA8-827FC3359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statistics by Google (2008) in a </a:t>
            </a:r>
            <a:r>
              <a:rPr lang="en-GB" i="1"/>
              <a:t>portion</a:t>
            </a:r>
            <a:r>
              <a:rPr lang="en-GB"/>
              <a:t> of data </a:t>
            </a:r>
            <a:r>
              <a:rPr lang="en-GB" err="1"/>
              <a:t>center</a:t>
            </a:r>
            <a:r>
              <a:rPr lang="en-GB"/>
              <a:t> composed of 1,800 servers:</a:t>
            </a:r>
          </a:p>
          <a:p>
            <a:r>
              <a:rPr lang="en-GB"/>
              <a:t>1,000 individual machine (switch/router or server) failures</a:t>
            </a:r>
          </a:p>
          <a:p>
            <a:r>
              <a:rPr lang="en-GB"/>
              <a:t>thousands of hard drive failure</a:t>
            </a:r>
          </a:p>
          <a:p>
            <a:r>
              <a:rPr lang="en-GB"/>
              <a:t>1 power distribution unit failure</a:t>
            </a:r>
          </a:p>
          <a:p>
            <a:pPr lvl="1"/>
            <a:r>
              <a:rPr lang="en-GB"/>
              <a:t>down for 500/1000 machines for 6 hours</a:t>
            </a:r>
          </a:p>
          <a:p>
            <a:r>
              <a:rPr lang="en-GB"/>
              <a:t>1 cluster complete rewire (not simultaneously)</a:t>
            </a:r>
          </a:p>
        </p:txBody>
      </p:sp>
    </p:spTree>
    <p:extLst>
      <p:ext uri="{BB962C8B-B14F-4D97-AF65-F5344CB8AC3E}">
        <p14:creationId xmlns:p14="http://schemas.microsoft.com/office/powerpoint/2010/main" val="1406850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>
            <a:extLst>
              <a:ext uri="{FF2B5EF4-FFF2-40B4-BE49-F238E27FC236}">
                <a16:creationId xmlns:a16="http://schemas.microsoft.com/office/drawing/2014/main" id="{73D1B0E1-84BF-AA81-39E3-3F25F18DAA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data center service models</a:t>
            </a:r>
            <a:endParaRPr lang="en-US" altLang="it-IT"/>
          </a:p>
        </p:txBody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73BE202A-4B8D-06A8-B5E4-D7FC7FB657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sz="2800"/>
              <a:t>three different service models</a:t>
            </a:r>
          </a:p>
          <a:p>
            <a:pPr lvl="1">
              <a:lnSpc>
                <a:spcPct val="90000"/>
              </a:lnSpc>
            </a:pPr>
            <a:r>
              <a:rPr lang="en-US" altLang="it-IT" sz="2400"/>
              <a:t>on-premise data centers</a:t>
            </a:r>
          </a:p>
          <a:p>
            <a:pPr lvl="2">
              <a:lnSpc>
                <a:spcPct val="90000"/>
              </a:lnSpc>
            </a:pPr>
            <a:r>
              <a:rPr lang="en-US" altLang="it-IT" sz="2000"/>
              <a:t>built, owned and operated by a company</a:t>
            </a:r>
          </a:p>
          <a:p>
            <a:pPr lvl="2">
              <a:lnSpc>
                <a:spcPct val="90000"/>
              </a:lnSpc>
            </a:pPr>
            <a:r>
              <a:rPr lang="en-US" altLang="it-IT" sz="2000"/>
              <a:t>often housed in a building of the organization</a:t>
            </a:r>
          </a:p>
          <a:p>
            <a:pPr lvl="1">
              <a:lnSpc>
                <a:spcPct val="90000"/>
              </a:lnSpc>
            </a:pPr>
            <a:r>
              <a:rPr lang="en-US" altLang="it-IT" sz="2400"/>
              <a:t>colocation data centers</a:t>
            </a:r>
          </a:p>
          <a:p>
            <a:pPr lvl="2">
              <a:lnSpc>
                <a:spcPct val="90000"/>
              </a:lnSpc>
            </a:pPr>
            <a:r>
              <a:rPr lang="en-US" altLang="it-IT" sz="2000"/>
              <a:t>built and owned by a company that rents space within the data center to other companies</a:t>
            </a:r>
          </a:p>
          <a:p>
            <a:pPr lvl="3">
              <a:lnSpc>
                <a:spcPct val="90000"/>
              </a:lnSpc>
            </a:pPr>
            <a:r>
              <a:rPr lang="en-US" altLang="it-IT" sz="1800"/>
              <a:t>the hosting company manages the infrastructure (building, cooling, bandwidth, security etc.)</a:t>
            </a:r>
          </a:p>
          <a:p>
            <a:pPr lvl="3">
              <a:lnSpc>
                <a:spcPct val="90000"/>
              </a:lnSpc>
            </a:pPr>
            <a:r>
              <a:rPr lang="en-US" altLang="it-IT" sz="1800"/>
              <a:t>the hosted companies provides the components, including servers, storage, and firewalls</a:t>
            </a:r>
          </a:p>
          <a:p>
            <a:pPr lvl="1">
              <a:lnSpc>
                <a:spcPct val="90000"/>
              </a:lnSpc>
            </a:pPr>
            <a:r>
              <a:rPr lang="en-US" altLang="it-IT" sz="2400"/>
              <a:t>cloud data centers</a:t>
            </a:r>
          </a:p>
          <a:p>
            <a:pPr lvl="2">
              <a:lnSpc>
                <a:spcPct val="90000"/>
              </a:lnSpc>
            </a:pPr>
            <a:r>
              <a:rPr lang="en-US" altLang="it-IT" sz="2000"/>
              <a:t>applications and data are hosted by a cloud service provider such as Amazon Web Services (AWS), Microsoft Azure, and Google Cloud Platform (GCP)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7AE188A-CD86-437D-A851-23D550A7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traffic flows inside a data center</a:t>
            </a:r>
            <a:endParaRPr lang="en-US" altLang="it-IT"/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B8BF712E-6148-2B2B-2216-0F3A601ECF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/>
              <a:t>two types of flows can be identified</a:t>
            </a:r>
          </a:p>
          <a:p>
            <a:pPr lvl="1"/>
            <a:r>
              <a:rPr lang="en-GB" altLang="it-IT"/>
              <a:t>traffic exiting or entering the data </a:t>
            </a:r>
            <a:r>
              <a:rPr lang="en-GB" altLang="it-IT" err="1"/>
              <a:t>center</a:t>
            </a:r>
            <a:endParaRPr lang="en-GB" altLang="it-IT"/>
          </a:p>
          <a:p>
            <a:pPr lvl="2"/>
            <a:r>
              <a:rPr lang="en-GB" altLang="it-IT"/>
              <a:t>also called “north-south traffic”</a:t>
            </a:r>
          </a:p>
          <a:p>
            <a:pPr lvl="2"/>
            <a:r>
              <a:rPr lang="en-GB" altLang="it-IT"/>
              <a:t>data sent/received via Internet</a:t>
            </a:r>
          </a:p>
          <a:p>
            <a:pPr lvl="1"/>
            <a:r>
              <a:rPr lang="en-GB" altLang="it-IT"/>
              <a:t>server-to-server communications</a:t>
            </a:r>
          </a:p>
          <a:p>
            <a:pPr lvl="2"/>
            <a:r>
              <a:rPr lang="en-GB" altLang="it-IT"/>
              <a:t>also called “east-west traffic”: in data </a:t>
            </a:r>
            <a:r>
              <a:rPr lang="en-GB" altLang="it-IT" err="1"/>
              <a:t>center</a:t>
            </a:r>
            <a:r>
              <a:rPr lang="en-GB" altLang="it-IT"/>
              <a:t> schemata servers are typically drawn side-by-side</a:t>
            </a:r>
          </a:p>
          <a:p>
            <a:pPr lvl="2"/>
            <a:r>
              <a:rPr lang="en-GB" altLang="it-IT"/>
              <a:t>primarily, supports micro-services and distributed architectures</a:t>
            </a:r>
          </a:p>
          <a:p>
            <a:pPr lvl="2"/>
            <a:endParaRPr lang="en-US" altLang="it-IT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7AE188A-CD86-437D-A851-23D550A7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traffic flows inside a data center</a:t>
            </a:r>
            <a:endParaRPr lang="en-US" altLang="it-IT"/>
          </a:p>
        </p:txBody>
      </p:sp>
      <p:sp>
        <p:nvSpPr>
          <p:cNvPr id="4" name="Text Box 70">
            <a:extLst>
              <a:ext uri="{FF2B5EF4-FFF2-40B4-BE49-F238E27FC236}">
                <a16:creationId xmlns:a16="http://schemas.microsoft.com/office/drawing/2014/main" id="{B7E51F48-B6E2-7D2B-05F8-88BD3E7A8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5112791"/>
            <a:ext cx="4191569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9A9C2D34-0886-0EFC-D9F7-020CAA6024E1}"/>
              </a:ext>
            </a:extLst>
          </p:cNvPr>
          <p:cNvSpPr/>
          <p:nvPr/>
        </p:nvSpPr>
        <p:spPr>
          <a:xfrm>
            <a:off x="4033957" y="1295400"/>
            <a:ext cx="4191569" cy="20574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C7A8C-2523-E280-12D8-2783DE31C5DB}"/>
              </a:ext>
            </a:extLst>
          </p:cNvPr>
          <p:cNvSpPr txBox="1"/>
          <p:nvPr/>
        </p:nvSpPr>
        <p:spPr>
          <a:xfrm>
            <a:off x="5612534" y="213943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Internet</a:t>
            </a:r>
          </a:p>
        </p:txBody>
      </p:sp>
      <p:sp>
        <p:nvSpPr>
          <p:cNvPr id="8" name="Text Box 70">
            <a:extLst>
              <a:ext uri="{FF2B5EF4-FFF2-40B4-BE49-F238E27FC236}">
                <a16:creationId xmlns:a16="http://schemas.microsoft.com/office/drawing/2014/main" id="{6B75D1C9-016B-058B-CF4E-B22B77BE5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3733800"/>
            <a:ext cx="4191569" cy="92333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endParaRPr lang="it-IT" altLang="it-IT"/>
          </a:p>
          <a:p>
            <a:pPr algn="ctr"/>
            <a:r>
              <a:rPr lang="it-IT" altLang="it-IT"/>
              <a:t>data center </a:t>
            </a:r>
            <a:r>
              <a:rPr lang="it-IT" altLang="it-IT" err="1"/>
              <a:t>fabric</a:t>
            </a:r>
            <a:endParaRPr lang="it-IT" altLang="it-IT"/>
          </a:p>
          <a:p>
            <a:pPr algn="ctr"/>
            <a:endParaRPr lang="en-US" altLang="it-IT"/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E331D0A9-5F8C-998F-70DD-BBA22E5857B8}"/>
              </a:ext>
            </a:extLst>
          </p:cNvPr>
          <p:cNvSpPr/>
          <p:nvPr/>
        </p:nvSpPr>
        <p:spPr>
          <a:xfrm>
            <a:off x="8534400" y="1417639"/>
            <a:ext cx="838200" cy="4144962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T"/>
              <a:t>north-south traffic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86427469-6B59-A512-7939-491C8E964ACA}"/>
              </a:ext>
            </a:extLst>
          </p:cNvPr>
          <p:cNvSpPr/>
          <p:nvPr/>
        </p:nvSpPr>
        <p:spPr>
          <a:xfrm>
            <a:off x="4033956" y="5715000"/>
            <a:ext cx="4191568" cy="762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/>
              <a:t>east-west traffic</a:t>
            </a:r>
          </a:p>
        </p:txBody>
      </p:sp>
    </p:spTree>
    <p:extLst>
      <p:ext uri="{BB962C8B-B14F-4D97-AF65-F5344CB8AC3E}">
        <p14:creationId xmlns:p14="http://schemas.microsoft.com/office/powerpoint/2010/main" val="1816540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0A430DED-B5A8-8C7E-D985-9C2DEBF304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data center network requirements </a:t>
            </a:r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ADD0C230-DB99-05A4-BD31-553726B2BC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altLang="it-IT" sz="2800"/>
              <a:t>support high-bandwidth server-to-server communication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applications that rely on cluster computations, such as Hadoop or Spark, can involve hundreds or thousands of servers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customer’s containers/virtual machines (VMs) are distributed across multiple servers but need to communicate seamlessly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microservice architectures heavily rely on server-to-server communication</a:t>
            </a:r>
          </a:p>
          <a:p>
            <a:pPr>
              <a:lnSpc>
                <a:spcPct val="80000"/>
              </a:lnSpc>
            </a:pPr>
            <a:r>
              <a:rPr lang="en-GB" altLang="it-IT" sz="2800"/>
              <a:t>scale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data </a:t>
            </a:r>
            <a:r>
              <a:rPr lang="en-GB" altLang="it-IT" sz="2400" err="1"/>
              <a:t>centers</a:t>
            </a:r>
            <a:r>
              <a:rPr lang="en-GB" altLang="it-IT" sz="2400"/>
              <a:t> range from a few hundred to a hundred thousand servers in a single physical location</a:t>
            </a:r>
          </a:p>
          <a:p>
            <a:pPr>
              <a:lnSpc>
                <a:spcPct val="80000"/>
              </a:lnSpc>
            </a:pPr>
            <a:r>
              <a:rPr lang="en-GB" altLang="it-IT" sz="2800"/>
              <a:t>resilience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data </a:t>
            </a:r>
            <a:r>
              <a:rPr lang="en-GB" altLang="it-IT" sz="2400" err="1"/>
              <a:t>center</a:t>
            </a:r>
            <a:r>
              <a:rPr lang="en-GB" altLang="it-IT" sz="2400"/>
              <a:t> applications are designed to work in presence of failures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22833FF8-EA01-3F9D-9542-340EA9BFC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copyright notice</a:t>
            </a:r>
            <a:endParaRPr lang="en-US" altLang="it-IT"/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7FF80209-2213-1E6A-0362-D6FA3C1AAF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it-IT" altLang="it-IT" sz="2400" err="1"/>
              <a:t>all</a:t>
            </a:r>
            <a:r>
              <a:rPr lang="it-IT" altLang="it-IT" sz="2400"/>
              <a:t> the pages/slides in </a:t>
            </a:r>
            <a:r>
              <a:rPr lang="it-IT" altLang="it-IT" sz="2400" err="1"/>
              <a:t>this</a:t>
            </a:r>
            <a:r>
              <a:rPr lang="it-IT" altLang="it-IT" sz="2400"/>
              <a:t> </a:t>
            </a:r>
            <a:r>
              <a:rPr lang="it-IT" altLang="it-IT" sz="2400" err="1"/>
              <a:t>presentation</a:t>
            </a:r>
            <a:r>
              <a:rPr lang="it-IT" altLang="it-IT" sz="2400"/>
              <a:t>, </a:t>
            </a:r>
            <a:r>
              <a:rPr lang="it-IT" altLang="it-IT" sz="2400" err="1"/>
              <a:t>including</a:t>
            </a:r>
            <a:r>
              <a:rPr lang="it-IT" altLang="it-IT" sz="2400"/>
              <a:t> </a:t>
            </a:r>
            <a:r>
              <a:rPr lang="it-IT" altLang="it-IT" sz="2400" err="1"/>
              <a:t>but</a:t>
            </a:r>
            <a:r>
              <a:rPr lang="it-IT" altLang="it-IT" sz="2400"/>
              <a:t> </a:t>
            </a:r>
            <a:r>
              <a:rPr lang="it-IT" altLang="it-IT" sz="2400" err="1"/>
              <a:t>not</a:t>
            </a:r>
            <a:r>
              <a:rPr lang="it-IT" altLang="it-IT" sz="2400"/>
              <a:t> limited to, images, </a:t>
            </a:r>
            <a:r>
              <a:rPr lang="it-IT" altLang="it-IT" sz="2400" err="1"/>
              <a:t>photos</a:t>
            </a:r>
            <a:r>
              <a:rPr lang="it-IT" altLang="it-IT" sz="2400"/>
              <a:t>, </a:t>
            </a:r>
            <a:r>
              <a:rPr lang="it-IT" altLang="it-IT" sz="2400" err="1"/>
              <a:t>animations</a:t>
            </a:r>
            <a:r>
              <a:rPr lang="it-IT" altLang="it-IT" sz="2400"/>
              <a:t>, </a:t>
            </a:r>
            <a:r>
              <a:rPr lang="it-IT" altLang="it-IT" sz="2400" err="1"/>
              <a:t>videos</a:t>
            </a:r>
            <a:r>
              <a:rPr lang="it-IT" altLang="it-IT" sz="2400"/>
              <a:t>, sounds, music, and text (</a:t>
            </a:r>
            <a:r>
              <a:rPr lang="it-IT" altLang="it-IT" sz="2400" err="1"/>
              <a:t>hereby</a:t>
            </a:r>
            <a:r>
              <a:rPr lang="it-IT" altLang="it-IT" sz="2400"/>
              <a:t> </a:t>
            </a:r>
            <a:r>
              <a:rPr lang="it-IT" altLang="it-IT" sz="2400" err="1"/>
              <a:t>referred</a:t>
            </a:r>
            <a:r>
              <a:rPr lang="it-IT" altLang="it-IT" sz="2400"/>
              <a:t> to </a:t>
            </a:r>
            <a:r>
              <a:rPr lang="it-IT" altLang="it-IT" sz="2400" err="1"/>
              <a:t>as</a:t>
            </a:r>
            <a:r>
              <a:rPr lang="it-IT" altLang="it-IT" sz="2400"/>
              <a:t> “</a:t>
            </a:r>
            <a:r>
              <a:rPr lang="it-IT" altLang="it-IT" sz="2400" err="1"/>
              <a:t>material</a:t>
            </a:r>
            <a:r>
              <a:rPr lang="it-IT" altLang="it-IT" sz="2400"/>
              <a:t>”) are </a:t>
            </a:r>
            <a:r>
              <a:rPr lang="it-IT" altLang="it-IT" sz="2400" err="1"/>
              <a:t>protected</a:t>
            </a:r>
            <a:r>
              <a:rPr lang="it-IT" altLang="it-IT" sz="2400"/>
              <a:t> by copyright</a:t>
            </a:r>
          </a:p>
          <a:p>
            <a:pPr>
              <a:lnSpc>
                <a:spcPct val="90000"/>
              </a:lnSpc>
            </a:pPr>
            <a:r>
              <a:rPr lang="it-IT" altLang="it-IT" sz="2400" err="1"/>
              <a:t>this</a:t>
            </a:r>
            <a:r>
              <a:rPr lang="it-IT" altLang="it-IT" sz="2400"/>
              <a:t> </a:t>
            </a:r>
            <a:r>
              <a:rPr lang="it-IT" altLang="it-IT" sz="2400" err="1"/>
              <a:t>material</a:t>
            </a:r>
            <a:r>
              <a:rPr lang="it-IT" altLang="it-IT" sz="2400"/>
              <a:t>, with the </a:t>
            </a:r>
            <a:r>
              <a:rPr lang="it-IT" altLang="it-IT" sz="2400" err="1"/>
              <a:t>exception</a:t>
            </a:r>
            <a:r>
              <a:rPr lang="it-IT" altLang="it-IT" sz="2400"/>
              <a:t> of some multimedia </a:t>
            </a:r>
            <a:r>
              <a:rPr lang="it-IT" altLang="it-IT" sz="2400" err="1"/>
              <a:t>elements</a:t>
            </a:r>
            <a:r>
              <a:rPr lang="it-IT" altLang="it-IT" sz="2400"/>
              <a:t> </a:t>
            </a:r>
            <a:r>
              <a:rPr lang="it-IT" altLang="it-IT" sz="2400" err="1"/>
              <a:t>licensed</a:t>
            </a:r>
            <a:r>
              <a:rPr lang="it-IT" altLang="it-IT" sz="2400"/>
              <a:t> by </a:t>
            </a:r>
            <a:r>
              <a:rPr lang="it-IT" altLang="it-IT" sz="2400" err="1"/>
              <a:t>other</a:t>
            </a:r>
            <a:r>
              <a:rPr lang="it-IT" altLang="it-IT" sz="2400"/>
              <a:t> </a:t>
            </a:r>
            <a:r>
              <a:rPr lang="it-IT" altLang="it-IT" sz="2400" err="1"/>
              <a:t>organizations</a:t>
            </a:r>
            <a:r>
              <a:rPr lang="it-IT" altLang="it-IT" sz="2400"/>
              <a:t>, </a:t>
            </a:r>
            <a:r>
              <a:rPr lang="it-IT" altLang="it-IT" sz="2400" err="1"/>
              <a:t>is</a:t>
            </a:r>
            <a:r>
              <a:rPr lang="it-IT" altLang="it-IT" sz="2400"/>
              <a:t> </a:t>
            </a:r>
            <a:r>
              <a:rPr lang="it-IT" altLang="it-IT" sz="2400" err="1"/>
              <a:t>property</a:t>
            </a:r>
            <a:r>
              <a:rPr lang="it-IT" altLang="it-IT" sz="2400"/>
              <a:t> of the </a:t>
            </a:r>
            <a:r>
              <a:rPr lang="it-IT" altLang="it-IT" sz="2400" err="1"/>
              <a:t>authors</a:t>
            </a:r>
            <a:r>
              <a:rPr lang="it-IT" altLang="it-IT" sz="2400"/>
              <a:t> and/or </a:t>
            </a:r>
            <a:r>
              <a:rPr lang="it-IT" altLang="it-IT" sz="2400" err="1"/>
              <a:t>organizations</a:t>
            </a:r>
            <a:r>
              <a:rPr lang="it-IT" altLang="it-IT" sz="2400"/>
              <a:t> </a:t>
            </a:r>
            <a:r>
              <a:rPr lang="it-IT" altLang="it-IT" sz="2400" err="1"/>
              <a:t>appearing</a:t>
            </a:r>
            <a:r>
              <a:rPr lang="it-IT" altLang="it-IT" sz="2400"/>
              <a:t> in the first slide</a:t>
            </a:r>
          </a:p>
          <a:p>
            <a:pPr>
              <a:lnSpc>
                <a:spcPct val="90000"/>
              </a:lnSpc>
            </a:pPr>
            <a:r>
              <a:rPr lang="it-IT" altLang="it-IT" sz="2400" err="1"/>
              <a:t>this</a:t>
            </a:r>
            <a:r>
              <a:rPr lang="it-IT" altLang="it-IT" sz="2400"/>
              <a:t> </a:t>
            </a:r>
            <a:r>
              <a:rPr lang="it-IT" altLang="it-IT" sz="2400" err="1"/>
              <a:t>material</a:t>
            </a:r>
            <a:r>
              <a:rPr lang="it-IT" altLang="it-IT" sz="2400"/>
              <a:t>, or </a:t>
            </a:r>
            <a:r>
              <a:rPr lang="it-IT" altLang="it-IT" sz="2400" err="1"/>
              <a:t>its</a:t>
            </a:r>
            <a:r>
              <a:rPr lang="it-IT" altLang="it-IT" sz="2400"/>
              <a:t> parts, can be </a:t>
            </a:r>
            <a:r>
              <a:rPr lang="it-IT" altLang="it-IT" sz="2400" err="1"/>
              <a:t>reproduced</a:t>
            </a:r>
            <a:r>
              <a:rPr lang="it-IT" altLang="it-IT" sz="2400"/>
              <a:t> and </a:t>
            </a:r>
            <a:r>
              <a:rPr lang="it-IT" altLang="it-IT" sz="2400" err="1"/>
              <a:t>used</a:t>
            </a:r>
            <a:r>
              <a:rPr lang="it-IT" altLang="it-IT" sz="2400"/>
              <a:t> for </a:t>
            </a:r>
            <a:r>
              <a:rPr lang="it-IT" altLang="it-IT" sz="2400" err="1"/>
              <a:t>didactical</a:t>
            </a:r>
            <a:r>
              <a:rPr lang="it-IT" altLang="it-IT" sz="2400"/>
              <a:t> </a:t>
            </a:r>
            <a:r>
              <a:rPr lang="it-IT" altLang="it-IT" sz="2400" err="1"/>
              <a:t>purposes</a:t>
            </a:r>
            <a:r>
              <a:rPr lang="it-IT" altLang="it-IT" sz="2400"/>
              <a:t> </a:t>
            </a:r>
            <a:r>
              <a:rPr lang="it-IT" altLang="it-IT" sz="2400" err="1"/>
              <a:t>within</a:t>
            </a:r>
            <a:r>
              <a:rPr lang="it-IT" altLang="it-IT" sz="2400"/>
              <a:t> </a:t>
            </a:r>
            <a:r>
              <a:rPr lang="it-IT" altLang="it-IT" sz="2400" err="1"/>
              <a:t>universities</a:t>
            </a:r>
            <a:r>
              <a:rPr lang="it-IT" altLang="it-IT" sz="2400"/>
              <a:t> and schools, </a:t>
            </a:r>
            <a:r>
              <a:rPr lang="it-IT" altLang="it-IT" sz="2400" err="1"/>
              <a:t>provided</a:t>
            </a:r>
            <a:r>
              <a:rPr lang="it-IT" altLang="it-IT" sz="2400"/>
              <a:t> </a:t>
            </a:r>
            <a:r>
              <a:rPr lang="it-IT" altLang="it-IT" sz="2400" err="1"/>
              <a:t>that</a:t>
            </a:r>
            <a:r>
              <a:rPr lang="it-IT" altLang="it-IT" sz="2400"/>
              <a:t> </a:t>
            </a:r>
            <a:r>
              <a:rPr lang="it-IT" altLang="it-IT" sz="2400" err="1"/>
              <a:t>this</a:t>
            </a:r>
            <a:r>
              <a:rPr lang="it-IT" altLang="it-IT" sz="2400"/>
              <a:t> </a:t>
            </a:r>
            <a:r>
              <a:rPr lang="it-IT" altLang="it-IT" sz="2400" err="1"/>
              <a:t>happens</a:t>
            </a:r>
            <a:r>
              <a:rPr lang="it-IT" altLang="it-IT" sz="2400"/>
              <a:t> for non-profit </a:t>
            </a:r>
            <a:r>
              <a:rPr lang="it-IT" altLang="it-IT" sz="2400" err="1"/>
              <a:t>purposes</a:t>
            </a:r>
            <a:endParaRPr lang="it-IT" altLang="it-IT" sz="2400"/>
          </a:p>
          <a:p>
            <a:pPr>
              <a:lnSpc>
                <a:spcPct val="90000"/>
              </a:lnSpc>
            </a:pPr>
            <a:r>
              <a:rPr lang="it-IT" altLang="it-IT" sz="2400" err="1"/>
              <a:t>any</a:t>
            </a:r>
            <a:r>
              <a:rPr lang="it-IT" altLang="it-IT" sz="2400"/>
              <a:t> </a:t>
            </a:r>
            <a:r>
              <a:rPr lang="it-IT" altLang="it-IT" sz="2400" err="1"/>
              <a:t>other</a:t>
            </a:r>
            <a:r>
              <a:rPr lang="it-IT" altLang="it-IT" sz="2400"/>
              <a:t> use </a:t>
            </a:r>
            <a:r>
              <a:rPr lang="it-IT" altLang="it-IT" sz="2400" err="1"/>
              <a:t>is</a:t>
            </a:r>
            <a:r>
              <a:rPr lang="it-IT" altLang="it-IT" sz="2400"/>
              <a:t> </a:t>
            </a:r>
            <a:r>
              <a:rPr lang="it-IT" altLang="it-IT" sz="2400" err="1"/>
              <a:t>prohibited</a:t>
            </a:r>
            <a:r>
              <a:rPr lang="it-IT" altLang="it-IT" sz="2400"/>
              <a:t>, </a:t>
            </a:r>
            <a:r>
              <a:rPr lang="it-IT" altLang="it-IT" sz="2400" err="1"/>
              <a:t>unless</a:t>
            </a:r>
            <a:r>
              <a:rPr lang="it-IT" altLang="it-IT" sz="2400"/>
              <a:t> </a:t>
            </a:r>
            <a:r>
              <a:rPr lang="it-IT" altLang="it-IT" sz="2400" err="1"/>
              <a:t>explicitly</a:t>
            </a:r>
            <a:r>
              <a:rPr lang="it-IT" altLang="it-IT" sz="2400"/>
              <a:t> </a:t>
            </a:r>
            <a:r>
              <a:rPr lang="it-IT" altLang="it-IT" sz="2400" err="1"/>
              <a:t>authorized</a:t>
            </a:r>
            <a:r>
              <a:rPr lang="it-IT" altLang="it-IT" sz="2400"/>
              <a:t> by the </a:t>
            </a:r>
            <a:r>
              <a:rPr lang="it-IT" altLang="it-IT" sz="2400" err="1"/>
              <a:t>authors</a:t>
            </a:r>
            <a:r>
              <a:rPr lang="it-IT" altLang="it-IT" sz="2400"/>
              <a:t> on the </a:t>
            </a:r>
            <a:r>
              <a:rPr lang="it-IT" altLang="it-IT" sz="2400" err="1"/>
              <a:t>basis</a:t>
            </a:r>
            <a:r>
              <a:rPr lang="it-IT" altLang="it-IT" sz="2400"/>
              <a:t> of an explicit agreement</a:t>
            </a:r>
          </a:p>
          <a:p>
            <a:pPr>
              <a:lnSpc>
                <a:spcPct val="90000"/>
              </a:lnSpc>
            </a:pPr>
            <a:r>
              <a:rPr lang="it-IT" altLang="it-IT" sz="2400" err="1"/>
              <a:t>this</a:t>
            </a:r>
            <a:r>
              <a:rPr lang="it-IT" altLang="it-IT" sz="2400"/>
              <a:t> copyright </a:t>
            </a:r>
            <a:r>
              <a:rPr lang="it-IT" altLang="it-IT" sz="2400" err="1"/>
              <a:t>notice</a:t>
            </a:r>
            <a:r>
              <a:rPr lang="it-IT" altLang="it-IT" sz="2400"/>
              <a:t> must </a:t>
            </a:r>
            <a:r>
              <a:rPr lang="it-IT" altLang="it-IT" sz="2400" err="1"/>
              <a:t>always</a:t>
            </a:r>
            <a:r>
              <a:rPr lang="it-IT" altLang="it-IT" sz="2400"/>
              <a:t> be </a:t>
            </a:r>
            <a:r>
              <a:rPr lang="it-IT" altLang="it-IT" sz="2400" err="1"/>
              <a:t>redistributed</a:t>
            </a:r>
            <a:r>
              <a:rPr lang="it-IT" altLang="it-IT" sz="2400"/>
              <a:t> </a:t>
            </a:r>
            <a:r>
              <a:rPr lang="it-IT" altLang="it-IT" sz="2400" err="1"/>
              <a:t>together</a:t>
            </a:r>
            <a:r>
              <a:rPr lang="it-IT" altLang="it-IT" sz="2400"/>
              <a:t> with the </a:t>
            </a:r>
            <a:r>
              <a:rPr lang="it-IT" altLang="it-IT" sz="2400" err="1"/>
              <a:t>material</a:t>
            </a:r>
            <a:r>
              <a:rPr lang="it-IT" altLang="it-IT" sz="2400"/>
              <a:t>, or </a:t>
            </a:r>
            <a:r>
              <a:rPr lang="it-IT" altLang="it-IT" sz="2400" err="1"/>
              <a:t>its</a:t>
            </a:r>
            <a:r>
              <a:rPr lang="it-IT" altLang="it-IT" sz="2400"/>
              <a:t> </a:t>
            </a:r>
            <a:r>
              <a:rPr lang="it-IT" altLang="it-IT" sz="2400" err="1"/>
              <a:t>portions</a:t>
            </a:r>
            <a:endParaRPr lang="en-US" altLang="it-IT" sz="24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it-IT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3BA5A6A0-AF9F-63E5-556F-E01DF73DF2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data center network components</a:t>
            </a:r>
            <a:endParaRPr lang="en-US" altLang="it-IT"/>
          </a:p>
        </p:txBody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E17353E5-4A59-F15A-ED20-30C1D1692C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/>
              <a:t>data </a:t>
            </a:r>
            <a:r>
              <a:rPr lang="en-GB" altLang="it-IT" err="1"/>
              <a:t>center</a:t>
            </a:r>
            <a:r>
              <a:rPr lang="en-GB" altLang="it-IT"/>
              <a:t> nodes can be connected by using two network component types </a:t>
            </a:r>
          </a:p>
          <a:p>
            <a:pPr lvl="1"/>
            <a:r>
              <a:rPr lang="en-GB" altLang="it-IT"/>
              <a:t>specialized hardware</a:t>
            </a:r>
          </a:p>
          <a:p>
            <a:pPr lvl="2"/>
            <a:r>
              <a:rPr lang="en-GB" altLang="it-IT"/>
              <a:t>proprietary hardware that can scale to clusters of thousands of nodes with high bandwidth</a:t>
            </a:r>
          </a:p>
          <a:p>
            <a:pPr lvl="3"/>
            <a:r>
              <a:rPr lang="en-GB" altLang="it-IT"/>
              <a:t>e.g., Google Jupiter and InfiniBand switches</a:t>
            </a:r>
          </a:p>
          <a:p>
            <a:pPr lvl="2"/>
            <a:r>
              <a:rPr lang="en-GB" altLang="it-IT"/>
              <a:t>expensive option</a:t>
            </a:r>
          </a:p>
          <a:p>
            <a:pPr lvl="1"/>
            <a:r>
              <a:rPr lang="en-GB" altLang="it-IT"/>
              <a:t>commodity switches and routers </a:t>
            </a:r>
          </a:p>
          <a:p>
            <a:pPr lvl="2"/>
            <a:r>
              <a:rPr lang="en-GB" altLang="it-IT"/>
              <a:t>cheap option</a:t>
            </a:r>
          </a:p>
          <a:p>
            <a:pPr lvl="2"/>
            <a:r>
              <a:rPr lang="en-GB" altLang="it-IT"/>
              <a:t>widely adopted, this is the option we consider in the following</a:t>
            </a:r>
          </a:p>
          <a:p>
            <a:pPr lvl="1"/>
            <a:endParaRPr lang="en-US" altLang="it-IT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80E4D800-8496-6B7E-ACF2-D9B9DE4081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topology</a:t>
            </a:r>
            <a:r>
              <a:rPr lang="it-IT" altLang="it-IT"/>
              <a:t> </a:t>
            </a:r>
            <a:r>
              <a:rPr lang="it-IT" altLang="it-IT" err="1"/>
              <a:t>requirements</a:t>
            </a:r>
            <a:endParaRPr lang="en-US" altLang="it-IT"/>
          </a:p>
        </p:txBody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5464D646-9F7E-BD19-0B9C-DE1C56ABD2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/>
              <a:t>scalability</a:t>
            </a:r>
          </a:p>
          <a:p>
            <a:pPr lvl="1"/>
            <a:r>
              <a:rPr lang="en-US" altLang="it-IT"/>
              <a:t>it should be possible to expand the data center</a:t>
            </a:r>
          </a:p>
          <a:p>
            <a:pPr lvl="1"/>
            <a:r>
              <a:rPr lang="en-US" altLang="it-IT"/>
              <a:t>in other words, it must be possible to buy and deploy hardware similar to the one already deployed</a:t>
            </a:r>
          </a:p>
          <a:p>
            <a:r>
              <a:rPr lang="en-US" altLang="it-IT"/>
              <a:t>bandwidth</a:t>
            </a:r>
          </a:p>
          <a:p>
            <a:pPr lvl="1"/>
            <a:r>
              <a:rPr lang="en-US" altLang="it-IT"/>
              <a:t>hosts in the fabric should communicate with each other using the full bandwidth of their NICs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>
            <a:extLst>
              <a:ext uri="{FF2B5EF4-FFF2-40B4-BE49-F238E27FC236}">
                <a16:creationId xmlns:a16="http://schemas.microsoft.com/office/drawing/2014/main" id="{1B820ECB-2306-9D6A-DA5F-B2B2B8EAD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data center network topologies</a:t>
            </a:r>
            <a:endParaRPr lang="en-US" altLang="it-IT"/>
          </a:p>
        </p:txBody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8E7F9A53-4B28-A421-25D4-9BA84E5A13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err="1"/>
              <a:t>several</a:t>
            </a:r>
            <a:r>
              <a:rPr lang="it-IT" altLang="it-IT"/>
              <a:t> </a:t>
            </a:r>
            <a:r>
              <a:rPr lang="it-IT" altLang="it-IT" err="1"/>
              <a:t>topologies</a:t>
            </a:r>
            <a:r>
              <a:rPr lang="it-IT" altLang="it-IT"/>
              <a:t> </a:t>
            </a:r>
            <a:r>
              <a:rPr lang="it-IT" altLang="it-IT" err="1"/>
              <a:t>have</a:t>
            </a:r>
            <a:r>
              <a:rPr lang="it-IT" altLang="it-IT"/>
              <a:t> </a:t>
            </a:r>
            <a:r>
              <a:rPr lang="it-IT" altLang="it-IT" err="1"/>
              <a:t>been</a:t>
            </a:r>
            <a:r>
              <a:rPr lang="it-IT" altLang="it-IT"/>
              <a:t> </a:t>
            </a:r>
            <a:r>
              <a:rPr lang="it-IT" altLang="it-IT" err="1"/>
              <a:t>proposed</a:t>
            </a:r>
            <a:endParaRPr lang="it-IT" altLang="it-IT"/>
          </a:p>
          <a:p>
            <a:pPr lvl="1"/>
            <a:r>
              <a:rPr lang="it-IT" altLang="it-IT" err="1"/>
              <a:t>Clos</a:t>
            </a:r>
            <a:endParaRPr lang="it-IT" altLang="it-IT"/>
          </a:p>
          <a:p>
            <a:pPr lvl="1"/>
            <a:r>
              <a:rPr lang="it-IT" altLang="it-IT" u="sng" err="1"/>
              <a:t>Fat-Tree</a:t>
            </a:r>
            <a:endParaRPr lang="it-IT" altLang="it-IT" u="sng"/>
          </a:p>
          <a:p>
            <a:pPr lvl="1"/>
            <a:r>
              <a:rPr lang="it-IT" altLang="it-IT"/>
              <a:t>VL2</a:t>
            </a:r>
          </a:p>
          <a:p>
            <a:pPr lvl="1"/>
            <a:r>
              <a:rPr lang="it-IT" altLang="it-IT" err="1"/>
              <a:t>Jellyfish</a:t>
            </a:r>
            <a:endParaRPr lang="it-IT" altLang="it-IT"/>
          </a:p>
          <a:p>
            <a:pPr lvl="1"/>
            <a:r>
              <a:rPr lang="it-IT" altLang="it-IT" err="1"/>
              <a:t>Xpander</a:t>
            </a:r>
            <a:endParaRPr lang="it-IT" altLang="it-IT"/>
          </a:p>
          <a:p>
            <a:pPr lvl="1"/>
            <a:r>
              <a:rPr lang="it-IT" altLang="it-IT" err="1"/>
              <a:t>DCell</a:t>
            </a:r>
            <a:endParaRPr lang="it-IT" altLang="it-IT"/>
          </a:p>
          <a:p>
            <a:pPr lvl="1"/>
            <a:r>
              <a:rPr lang="it-IT" altLang="it-IT"/>
              <a:t>...</a:t>
            </a:r>
          </a:p>
          <a:p>
            <a:endParaRPr lang="en-US" altLang="it-IT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1782-6B72-89B6-9B1A-AA84F9ED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Clos</a:t>
            </a:r>
            <a:r>
              <a:rPr lang="it-IT"/>
              <a:t> </a:t>
            </a:r>
            <a:r>
              <a:rPr lang="it-IT" err="1"/>
              <a:t>topology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755F4-A42D-C1F3-9C59-1BE4A9D05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sz="3200"/>
              <a:t>invented by Edson Erwin in 1938 to address scalability issues in telephone networking</a:t>
            </a:r>
          </a:p>
          <a:p>
            <a:pPr lvl="1"/>
            <a:r>
              <a:rPr lang="en-GB" altLang="it-IT" sz="2800"/>
              <a:t>formalized by Charles Clos in 1953</a:t>
            </a:r>
          </a:p>
          <a:p>
            <a:r>
              <a:rPr lang="en-GB" altLang="it-IT" sz="3200"/>
              <a:t>the original problem was allowing N contemporary connections from N input lines to N output lines without using a single crossbar switch</a:t>
            </a:r>
          </a:p>
          <a:p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250691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F15BC427-0403-8654-702F-B3FAE73AB6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Fat-Tree topology</a:t>
            </a:r>
            <a:endParaRPr lang="en-US" altLang="it-IT"/>
          </a:p>
        </p:txBody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69FD4376-1C6C-6312-1C86-1F36BC224D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541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/>
              <a:t>Fat-Trees were originally introduced by Charles </a:t>
            </a:r>
            <a:r>
              <a:rPr lang="en-US" altLang="it-IT" err="1"/>
              <a:t>Leiserson</a:t>
            </a:r>
            <a:r>
              <a:rPr lang="en-US" altLang="it-IT"/>
              <a:t> in 1985</a:t>
            </a:r>
          </a:p>
          <a:p>
            <a:pPr>
              <a:lnSpc>
                <a:spcPct val="90000"/>
              </a:lnSpc>
            </a:pPr>
            <a:r>
              <a:rPr lang="en-US" altLang="it-IT"/>
              <a:t>the Fat-Tree is a special case of a Clos</a:t>
            </a:r>
          </a:p>
          <a:p>
            <a:pPr>
              <a:lnSpc>
                <a:spcPct val="90000"/>
              </a:lnSpc>
            </a:pPr>
            <a:r>
              <a:rPr lang="en-US" altLang="it-IT"/>
              <a:t>typical Fat-Tree architectures today consist of three level of nodes (switches/routers)</a:t>
            </a:r>
          </a:p>
          <a:p>
            <a:pPr>
              <a:lnSpc>
                <a:spcPct val="90000"/>
              </a:lnSpc>
            </a:pPr>
            <a:r>
              <a:rPr lang="en-US" altLang="it-IT"/>
              <a:t>high redundancy</a:t>
            </a:r>
          </a:p>
          <a:p>
            <a:pPr>
              <a:lnSpc>
                <a:spcPct val="90000"/>
              </a:lnSpc>
            </a:pPr>
            <a:r>
              <a:rPr lang="en-US" altLang="it-IT"/>
              <a:t>constant </a:t>
            </a:r>
            <a:r>
              <a:rPr lang="en-US" altLang="it-IT" i="1"/>
              <a:t>bisection</a:t>
            </a:r>
            <a:r>
              <a:rPr lang="en-US" altLang="it-IT"/>
              <a:t> of the available bandwidth</a:t>
            </a:r>
          </a:p>
          <a:p>
            <a:pPr>
              <a:lnSpc>
                <a:spcPct val="90000"/>
              </a:lnSpc>
            </a:pPr>
            <a:r>
              <a:rPr lang="en-US" altLang="it-IT"/>
              <a:t>typically, nodes have the same characteristics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easier to stock spare </a:t>
            </a:r>
            <a:r>
              <a:rPr lang="en-US" altLang="it-IT" err="1"/>
              <a:t>equipments</a:t>
            </a:r>
            <a:endParaRPr lang="en-US" altLang="it-IT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>
            <a:extLst>
              <a:ext uri="{FF2B5EF4-FFF2-40B4-BE49-F238E27FC236}">
                <a16:creationId xmlns:a16="http://schemas.microsoft.com/office/drawing/2014/main" id="{E47272B0-D430-9981-E3FE-7B2A80E73F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Fat-Tree parameters</a:t>
            </a:r>
            <a:endParaRPr lang="en-US" altLang="it-IT"/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037DA8B4-3787-96E2-C633-5084BB088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it-IT"/>
              <a:t>the Fat-Tree is a modular topology</a:t>
            </a:r>
          </a:p>
          <a:p>
            <a:pPr>
              <a:lnSpc>
                <a:spcPct val="90000"/>
              </a:lnSpc>
            </a:pPr>
            <a:r>
              <a:rPr lang="en-GB" altLang="it-IT"/>
              <a:t>two parameters define a Fat-Tree</a:t>
            </a:r>
          </a:p>
          <a:p>
            <a:pPr lvl="1">
              <a:lnSpc>
                <a:spcPct val="90000"/>
              </a:lnSpc>
            </a:pPr>
            <a:r>
              <a:rPr lang="en-GB" altLang="it-IT" i="1"/>
              <a:t>radix</a:t>
            </a:r>
            <a:r>
              <a:rPr lang="en-GB" altLang="it-IT"/>
              <a:t> of the nodes (even number, denoted by 2K)</a:t>
            </a:r>
          </a:p>
          <a:p>
            <a:pPr lvl="2">
              <a:lnSpc>
                <a:spcPct val="90000"/>
              </a:lnSpc>
            </a:pPr>
            <a:r>
              <a:rPr lang="en-GB" altLang="it-IT"/>
              <a:t>number of available ports</a:t>
            </a:r>
          </a:p>
          <a:p>
            <a:pPr lvl="1">
              <a:lnSpc>
                <a:spcPct val="90000"/>
              </a:lnSpc>
            </a:pPr>
            <a:r>
              <a:rPr lang="en-GB" altLang="it-IT" i="1"/>
              <a:t>redundancy factor </a:t>
            </a:r>
            <a:r>
              <a:rPr lang="en-GB" altLang="it-IT"/>
              <a:t>(denoted by R)</a:t>
            </a:r>
          </a:p>
          <a:p>
            <a:pPr>
              <a:lnSpc>
                <a:spcPct val="90000"/>
              </a:lnSpc>
            </a:pPr>
            <a:r>
              <a:rPr lang="en-GB" altLang="it-IT"/>
              <a:t>usually, if the radix of a node is 2K it has K connections towards the north and K connections towards the south</a:t>
            </a:r>
          </a:p>
          <a:p>
            <a:pPr lvl="1">
              <a:lnSpc>
                <a:spcPct val="90000"/>
              </a:lnSpc>
            </a:pPr>
            <a:r>
              <a:rPr lang="en-GB" altLang="it-IT"/>
              <a:t>different choices are possible, but not considered here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14D54D86-1F19-53E8-054B-BB96BF6F4A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Fat-Tree nodes</a:t>
            </a:r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89FF0AEB-8252-B59D-158E-241B55BD07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 sz="2800"/>
              <a:t>Leaf</a:t>
            </a:r>
          </a:p>
          <a:p>
            <a:pPr lvl="1"/>
            <a:r>
              <a:rPr lang="en-US" altLang="it-IT" sz="2400"/>
              <a:t>node connected to the server farm</a:t>
            </a:r>
          </a:p>
          <a:p>
            <a:r>
              <a:rPr lang="en-US" altLang="it-IT" sz="2800"/>
              <a:t>Spine</a:t>
            </a:r>
          </a:p>
          <a:p>
            <a:pPr lvl="1"/>
            <a:r>
              <a:rPr lang="en-US" altLang="it-IT" sz="2400"/>
              <a:t>node north of Leaves and south of </a:t>
            </a:r>
            <a:r>
              <a:rPr lang="en-US" altLang="it-IT" sz="2400" err="1"/>
              <a:t>ToF</a:t>
            </a:r>
            <a:r>
              <a:rPr lang="en-US" altLang="it-IT" sz="2400"/>
              <a:t> nodes</a:t>
            </a:r>
          </a:p>
          <a:p>
            <a:r>
              <a:rPr lang="en-US" altLang="it-IT" sz="2800"/>
              <a:t>Point of Delivery (</a:t>
            </a:r>
            <a:r>
              <a:rPr lang="en-US" altLang="it-IT" sz="2800" err="1"/>
              <a:t>PoD</a:t>
            </a:r>
            <a:r>
              <a:rPr lang="en-US" altLang="it-IT" sz="2800"/>
              <a:t>)</a:t>
            </a:r>
          </a:p>
          <a:p>
            <a:pPr lvl="1"/>
            <a:r>
              <a:rPr lang="en-US" altLang="it-IT" sz="2400"/>
              <a:t>set of fully interconnected Leaves and Spines</a:t>
            </a:r>
          </a:p>
          <a:p>
            <a:r>
              <a:rPr lang="en-US" altLang="it-IT" sz="2800"/>
              <a:t>Top of Fabric (</a:t>
            </a:r>
            <a:r>
              <a:rPr lang="en-US" altLang="it-IT" sz="2800" err="1"/>
              <a:t>ToF</a:t>
            </a:r>
            <a:r>
              <a:rPr lang="en-US" altLang="it-IT" sz="2800"/>
              <a:t>)</a:t>
            </a:r>
          </a:p>
          <a:p>
            <a:pPr lvl="1"/>
            <a:r>
              <a:rPr lang="en-US" altLang="it-IT" sz="2400"/>
              <a:t>set of top nodes that provide inter-</a:t>
            </a:r>
            <a:r>
              <a:rPr lang="en-US" altLang="it-IT" sz="2400" err="1"/>
              <a:t>PoD</a:t>
            </a:r>
            <a:r>
              <a:rPr lang="en-US" altLang="it-IT" sz="2400"/>
              <a:t> communication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an </a:t>
            </a:r>
            <a:r>
              <a:rPr lang="it-IT" altLang="it-IT" err="1"/>
              <a:t>example</a:t>
            </a:r>
            <a:r>
              <a:rPr lang="it-IT" altLang="it-IT"/>
              <a:t> of </a:t>
            </a:r>
            <a:r>
              <a:rPr lang="it-IT" altLang="it-IT" err="1"/>
              <a:t>Fat-Tree</a:t>
            </a:r>
            <a:r>
              <a:rPr lang="it-IT" altLang="it-IT"/>
              <a:t>: FT(K=2,R=2)</a:t>
            </a:r>
            <a:endParaRPr lang="en-US" altLang="it-IT"/>
          </a:p>
        </p:txBody>
      </p:sp>
      <p:sp>
        <p:nvSpPr>
          <p:cNvPr id="211990" name="Oval 22">
            <a:extLst>
              <a:ext uri="{FF2B5EF4-FFF2-40B4-BE49-F238E27FC236}">
                <a16:creationId xmlns:a16="http://schemas.microsoft.com/office/drawing/2014/main" id="{05F9F26B-E04F-AEF0-181C-D4F464DE0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8457" y="1907092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2" name="Oval 24">
            <a:extLst>
              <a:ext uri="{FF2B5EF4-FFF2-40B4-BE49-F238E27FC236}">
                <a16:creationId xmlns:a16="http://schemas.microsoft.com/office/drawing/2014/main" id="{EE795993-463A-0407-C5DB-61028B15E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092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3" name="Oval 25">
            <a:extLst>
              <a:ext uri="{FF2B5EF4-FFF2-40B4-BE49-F238E27FC236}">
                <a16:creationId xmlns:a16="http://schemas.microsoft.com/office/drawing/2014/main" id="{C35758EB-F786-DE0D-C904-CF4FD1448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3215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4" name="Oval 26">
            <a:extLst>
              <a:ext uri="{FF2B5EF4-FFF2-40B4-BE49-F238E27FC236}">
                <a16:creationId xmlns:a16="http://schemas.microsoft.com/office/drawing/2014/main" id="{16B91A2A-A5C3-6CFC-32FC-C880D7A07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6337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998" name="AutoShape 30">
            <a:extLst>
              <a:ext uri="{FF2B5EF4-FFF2-40B4-BE49-F238E27FC236}">
                <a16:creationId xmlns:a16="http://schemas.microsoft.com/office/drawing/2014/main" id="{6E047DE1-0462-7D16-248B-9933E42918D5}"/>
              </a:ext>
            </a:extLst>
          </p:cNvPr>
          <p:cNvCxnSpPr>
            <a:cxnSpLocks noChangeShapeType="1"/>
            <a:stCxn id="211990" idx="4"/>
            <a:endCxn id="211993" idx="0"/>
          </p:cNvCxnSpPr>
          <p:nvPr/>
        </p:nvCxnSpPr>
        <p:spPr bwMode="auto">
          <a:xfrm>
            <a:off x="5558288" y="2371111"/>
            <a:ext cx="1124758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03" name="AutoShape 35">
            <a:extLst>
              <a:ext uri="{FF2B5EF4-FFF2-40B4-BE49-F238E27FC236}">
                <a16:creationId xmlns:a16="http://schemas.microsoft.com/office/drawing/2014/main" id="{71A873CB-00FE-5E9A-7764-982C2D369C02}"/>
              </a:ext>
            </a:extLst>
          </p:cNvPr>
          <p:cNvCxnSpPr>
            <a:cxnSpLocks noChangeShapeType="1"/>
            <a:stCxn id="211990" idx="4"/>
            <a:endCxn id="211994" idx="0"/>
          </p:cNvCxnSpPr>
          <p:nvPr/>
        </p:nvCxnSpPr>
        <p:spPr bwMode="auto">
          <a:xfrm>
            <a:off x="5558288" y="2371111"/>
            <a:ext cx="2267880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04" name="Text Box 36">
            <a:extLst>
              <a:ext uri="{FF2B5EF4-FFF2-40B4-BE49-F238E27FC236}">
                <a16:creationId xmlns:a16="http://schemas.microsoft.com/office/drawing/2014/main" id="{BCFB8956-6246-4847-6CFE-780AA787F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646" y="1901002"/>
            <a:ext cx="2447826" cy="44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err="1"/>
              <a:t>ToF</a:t>
            </a:r>
            <a:r>
              <a:rPr lang="it-IT" altLang="it-IT"/>
              <a:t> (</a:t>
            </a:r>
            <a:r>
              <a:rPr lang="it-IT" altLang="it-IT" sz="1800"/>
              <a:t>Top of </a:t>
            </a:r>
            <a:r>
              <a:rPr lang="it-IT" altLang="it-IT" sz="1800" err="1"/>
              <a:t>Fabric</a:t>
            </a:r>
            <a:r>
              <a:rPr lang="it-IT" altLang="it-IT"/>
              <a:t>)</a:t>
            </a:r>
            <a:endParaRPr lang="en-US" altLang="it-IT"/>
          </a:p>
        </p:txBody>
      </p:sp>
      <p:sp>
        <p:nvSpPr>
          <p:cNvPr id="212005" name="Text Box 37">
            <a:extLst>
              <a:ext uri="{FF2B5EF4-FFF2-40B4-BE49-F238E27FC236}">
                <a16:creationId xmlns:a16="http://schemas.microsoft.com/office/drawing/2014/main" id="{7B5BF452-B001-7954-FE3C-B83708775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5578" y="5451042"/>
            <a:ext cx="6335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err="1"/>
              <a:t>Leaf</a:t>
            </a:r>
            <a:endParaRPr lang="en-US" altLang="it-IT"/>
          </a:p>
        </p:txBody>
      </p:sp>
      <p:sp>
        <p:nvSpPr>
          <p:cNvPr id="212006" name="Oval 38">
            <a:extLst>
              <a:ext uri="{FF2B5EF4-FFF2-40B4-BE49-F238E27FC236}">
                <a16:creationId xmlns:a16="http://schemas.microsoft.com/office/drawing/2014/main" id="{D6A26C30-9C9C-5521-179A-F69E62B4E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970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08" name="AutoShape 40">
            <a:extLst>
              <a:ext uri="{FF2B5EF4-FFF2-40B4-BE49-F238E27FC236}">
                <a16:creationId xmlns:a16="http://schemas.microsoft.com/office/drawing/2014/main" id="{6A9BA643-5DF2-E7A1-4209-39018DFD72D8}"/>
              </a:ext>
            </a:extLst>
          </p:cNvPr>
          <p:cNvCxnSpPr>
            <a:cxnSpLocks noChangeShapeType="1"/>
            <a:stCxn id="211990" idx="4"/>
            <a:endCxn id="212006" idx="0"/>
          </p:cNvCxnSpPr>
          <p:nvPr/>
        </p:nvCxnSpPr>
        <p:spPr bwMode="auto">
          <a:xfrm flipH="1">
            <a:off x="4396801" y="2371111"/>
            <a:ext cx="1161486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10" name="Text Box 42">
            <a:extLst>
              <a:ext uri="{FF2B5EF4-FFF2-40B4-BE49-F238E27FC236}">
                <a16:creationId xmlns:a16="http://schemas.microsoft.com/office/drawing/2014/main" id="{6C2B0310-F0B5-3396-9CB8-F971A205F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216" y="2869934"/>
            <a:ext cx="7745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/>
              <a:t>Spine</a:t>
            </a:r>
            <a:endParaRPr lang="en-US" altLang="it-IT"/>
          </a:p>
        </p:txBody>
      </p:sp>
      <p:sp>
        <p:nvSpPr>
          <p:cNvPr id="212011" name="Oval 43">
            <a:extLst>
              <a:ext uri="{FF2B5EF4-FFF2-40B4-BE49-F238E27FC236}">
                <a16:creationId xmlns:a16="http://schemas.microsoft.com/office/drawing/2014/main" id="{9DE8F28D-9CE9-6E11-9CCE-85583E1BD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092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2" name="Oval 44">
            <a:extLst>
              <a:ext uri="{FF2B5EF4-FFF2-40B4-BE49-F238E27FC236}">
                <a16:creationId xmlns:a16="http://schemas.microsoft.com/office/drawing/2014/main" id="{8368FEEB-BC2E-E3E1-46CA-A308353E5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3215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3" name="Oval 45">
            <a:extLst>
              <a:ext uri="{FF2B5EF4-FFF2-40B4-BE49-F238E27FC236}">
                <a16:creationId xmlns:a16="http://schemas.microsoft.com/office/drawing/2014/main" id="{9F755683-C95E-4544-CBAD-9C7219C6D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6337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7" name="Oval 49">
            <a:extLst>
              <a:ext uri="{FF2B5EF4-FFF2-40B4-BE49-F238E27FC236}">
                <a16:creationId xmlns:a16="http://schemas.microsoft.com/office/drawing/2014/main" id="{F7A647D3-9D5F-CB43-E266-BD8D158ED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970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19" name="AutoShape 51">
            <a:extLst>
              <a:ext uri="{FF2B5EF4-FFF2-40B4-BE49-F238E27FC236}">
                <a16:creationId xmlns:a16="http://schemas.microsoft.com/office/drawing/2014/main" id="{55D03833-E5B4-ED38-0E35-9F42961AC740}"/>
              </a:ext>
            </a:extLst>
          </p:cNvPr>
          <p:cNvCxnSpPr>
            <a:cxnSpLocks noChangeShapeType="1"/>
            <a:stCxn id="212011" idx="0"/>
            <a:endCxn id="212006" idx="4"/>
          </p:cNvCxnSpPr>
          <p:nvPr/>
        </p:nvCxnSpPr>
        <p:spPr bwMode="auto">
          <a:xfrm flipH="1" flipV="1">
            <a:off x="4396801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0" name="AutoShape 52">
            <a:extLst>
              <a:ext uri="{FF2B5EF4-FFF2-40B4-BE49-F238E27FC236}">
                <a16:creationId xmlns:a16="http://schemas.microsoft.com/office/drawing/2014/main" id="{09DC0B8F-A2FB-8472-A6DE-9F79433D9513}"/>
              </a:ext>
            </a:extLst>
          </p:cNvPr>
          <p:cNvCxnSpPr>
            <a:cxnSpLocks noChangeShapeType="1"/>
            <a:stCxn id="212011" idx="0"/>
            <a:endCxn id="211992" idx="4"/>
          </p:cNvCxnSpPr>
          <p:nvPr/>
        </p:nvCxnSpPr>
        <p:spPr bwMode="auto">
          <a:xfrm flipV="1">
            <a:off x="5539924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1" name="AutoShape 53">
            <a:extLst>
              <a:ext uri="{FF2B5EF4-FFF2-40B4-BE49-F238E27FC236}">
                <a16:creationId xmlns:a16="http://schemas.microsoft.com/office/drawing/2014/main" id="{60C44FAF-3903-78CE-4E6C-5E46C3672EDA}"/>
              </a:ext>
            </a:extLst>
          </p:cNvPr>
          <p:cNvCxnSpPr>
            <a:cxnSpLocks noChangeShapeType="1"/>
            <a:stCxn id="212017" idx="0"/>
            <a:endCxn id="212006" idx="4"/>
          </p:cNvCxnSpPr>
          <p:nvPr/>
        </p:nvCxnSpPr>
        <p:spPr bwMode="auto">
          <a:xfrm flipV="1">
            <a:off x="4396801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2" name="AutoShape 54">
            <a:extLst>
              <a:ext uri="{FF2B5EF4-FFF2-40B4-BE49-F238E27FC236}">
                <a16:creationId xmlns:a16="http://schemas.microsoft.com/office/drawing/2014/main" id="{8A24BD4F-36A7-2E45-A42C-3384AE3E65E5}"/>
              </a:ext>
            </a:extLst>
          </p:cNvPr>
          <p:cNvCxnSpPr>
            <a:cxnSpLocks noChangeShapeType="1"/>
            <a:stCxn id="212017" idx="0"/>
            <a:endCxn id="211992" idx="4"/>
          </p:cNvCxnSpPr>
          <p:nvPr/>
        </p:nvCxnSpPr>
        <p:spPr bwMode="auto">
          <a:xfrm flipV="1">
            <a:off x="4396801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3" name="AutoShape 55">
            <a:extLst>
              <a:ext uri="{FF2B5EF4-FFF2-40B4-BE49-F238E27FC236}">
                <a16:creationId xmlns:a16="http://schemas.microsoft.com/office/drawing/2014/main" id="{2B0E4F50-4ACA-8586-5E4A-D42D7B1C2680}"/>
              </a:ext>
            </a:extLst>
          </p:cNvPr>
          <p:cNvCxnSpPr>
            <a:cxnSpLocks noChangeShapeType="1"/>
            <a:stCxn id="212013" idx="0"/>
            <a:endCxn id="211993" idx="4"/>
          </p:cNvCxnSpPr>
          <p:nvPr/>
        </p:nvCxnSpPr>
        <p:spPr bwMode="auto">
          <a:xfrm flipH="1" flipV="1">
            <a:off x="6683046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4" name="AutoShape 56">
            <a:extLst>
              <a:ext uri="{FF2B5EF4-FFF2-40B4-BE49-F238E27FC236}">
                <a16:creationId xmlns:a16="http://schemas.microsoft.com/office/drawing/2014/main" id="{5EAFE953-906A-A0EB-DEE7-297321FFE5F7}"/>
              </a:ext>
            </a:extLst>
          </p:cNvPr>
          <p:cNvCxnSpPr>
            <a:cxnSpLocks noChangeShapeType="1"/>
            <a:stCxn id="212013" idx="0"/>
            <a:endCxn id="211994" idx="4"/>
          </p:cNvCxnSpPr>
          <p:nvPr/>
        </p:nvCxnSpPr>
        <p:spPr bwMode="auto">
          <a:xfrm flipV="1">
            <a:off x="7826168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5" name="AutoShape 57">
            <a:extLst>
              <a:ext uri="{FF2B5EF4-FFF2-40B4-BE49-F238E27FC236}">
                <a16:creationId xmlns:a16="http://schemas.microsoft.com/office/drawing/2014/main" id="{DC72A6C0-54F1-080E-232C-1C2350AD6E5D}"/>
              </a:ext>
            </a:extLst>
          </p:cNvPr>
          <p:cNvCxnSpPr>
            <a:cxnSpLocks noChangeShapeType="1"/>
            <a:stCxn id="212012" idx="0"/>
            <a:endCxn id="211993" idx="4"/>
          </p:cNvCxnSpPr>
          <p:nvPr/>
        </p:nvCxnSpPr>
        <p:spPr bwMode="auto">
          <a:xfrm flipV="1">
            <a:off x="6683046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6" name="AutoShape 58">
            <a:extLst>
              <a:ext uri="{FF2B5EF4-FFF2-40B4-BE49-F238E27FC236}">
                <a16:creationId xmlns:a16="http://schemas.microsoft.com/office/drawing/2014/main" id="{DB1E2795-F114-BEF8-387D-B533AC6ACB77}"/>
              </a:ext>
            </a:extLst>
          </p:cNvPr>
          <p:cNvCxnSpPr>
            <a:cxnSpLocks noChangeShapeType="1"/>
            <a:stCxn id="212012" idx="0"/>
            <a:endCxn id="211994" idx="4"/>
          </p:cNvCxnSpPr>
          <p:nvPr/>
        </p:nvCxnSpPr>
        <p:spPr bwMode="auto">
          <a:xfrm flipV="1">
            <a:off x="6683046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35" name="Line 67">
            <a:extLst>
              <a:ext uri="{FF2B5EF4-FFF2-40B4-BE49-F238E27FC236}">
                <a16:creationId xmlns:a16="http://schemas.microsoft.com/office/drawing/2014/main" id="{E6E2F4FD-C048-50F0-99D3-F89B9B8AA77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1532" y="3239266"/>
            <a:ext cx="355438" cy="431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12036" name="Line 68">
            <a:extLst>
              <a:ext uri="{FF2B5EF4-FFF2-40B4-BE49-F238E27FC236}">
                <a16:creationId xmlns:a16="http://schemas.microsoft.com/office/drawing/2014/main" id="{1D98192D-F664-9316-FC8E-A5E60C213B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25240" y="5248033"/>
            <a:ext cx="351730" cy="278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37" name="Line 69">
            <a:extLst>
              <a:ext uri="{FF2B5EF4-FFF2-40B4-BE49-F238E27FC236}">
                <a16:creationId xmlns:a16="http://schemas.microsoft.com/office/drawing/2014/main" id="{D661CB24-C5ED-D263-8DDC-119D0EB3A2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2929" y="2092700"/>
            <a:ext cx="52759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38" name="Text Box 70">
            <a:extLst>
              <a:ext uri="{FF2B5EF4-FFF2-40B4-BE49-F238E27FC236}">
                <a16:creationId xmlns:a16="http://schemas.microsoft.com/office/drawing/2014/main" id="{E8AAC352-6035-57AD-C806-B5B86E4AC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234" y="1915792"/>
            <a:ext cx="2249606" cy="44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err="1"/>
              <a:t>aggregation</a:t>
            </a:r>
            <a:r>
              <a:rPr lang="it-IT" altLang="it-IT"/>
              <a:t> </a:t>
            </a:r>
            <a:r>
              <a:rPr lang="it-IT" altLang="it-IT" err="1"/>
              <a:t>layer</a:t>
            </a:r>
            <a:endParaRPr lang="en-US" altLang="it-IT"/>
          </a:p>
        </p:txBody>
      </p:sp>
      <p:sp>
        <p:nvSpPr>
          <p:cNvPr id="212039" name="Line 71">
            <a:extLst>
              <a:ext uri="{FF2B5EF4-FFF2-40B4-BE49-F238E27FC236}">
                <a16:creationId xmlns:a16="http://schemas.microsoft.com/office/drawing/2014/main" id="{38837675-391E-C80D-F0B6-D3334AB82BF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4334536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0" name="Line 72">
            <a:extLst>
              <a:ext uri="{FF2B5EF4-FFF2-40B4-BE49-F238E27FC236}">
                <a16:creationId xmlns:a16="http://schemas.microsoft.com/office/drawing/2014/main" id="{83B4ED8B-C391-E449-9566-0440729E7D5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4158672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1" name="Line 73">
            <a:extLst>
              <a:ext uri="{FF2B5EF4-FFF2-40B4-BE49-F238E27FC236}">
                <a16:creationId xmlns:a16="http://schemas.microsoft.com/office/drawing/2014/main" id="{BA633EA2-F0CD-E313-213D-A3CD4A571EC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477659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2" name="Line 74">
            <a:extLst>
              <a:ext uri="{FF2B5EF4-FFF2-40B4-BE49-F238E27FC236}">
                <a16:creationId xmlns:a16="http://schemas.microsoft.com/office/drawing/2014/main" id="{C9E8446C-763B-FFCC-7539-241841DC4EF4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5301794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3" name="Line 75">
            <a:extLst>
              <a:ext uri="{FF2B5EF4-FFF2-40B4-BE49-F238E27FC236}">
                <a16:creationId xmlns:a16="http://schemas.microsoft.com/office/drawing/2014/main" id="{9FFE48F0-D362-C623-1974-DFF8CFAB655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620781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4" name="Line 76">
            <a:extLst>
              <a:ext uri="{FF2B5EF4-FFF2-40B4-BE49-F238E27FC236}">
                <a16:creationId xmlns:a16="http://schemas.microsoft.com/office/drawing/2014/main" id="{BFCCC9EB-8733-289C-C2EA-A417BCC787A8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6444916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5" name="Line 77">
            <a:extLst>
              <a:ext uri="{FF2B5EF4-FFF2-40B4-BE49-F238E27FC236}">
                <a16:creationId xmlns:a16="http://schemas.microsoft.com/office/drawing/2014/main" id="{462A0DF7-9449-49EF-773C-E3E0B953F254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763903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6" name="Line 78">
            <a:extLst>
              <a:ext uri="{FF2B5EF4-FFF2-40B4-BE49-F238E27FC236}">
                <a16:creationId xmlns:a16="http://schemas.microsoft.com/office/drawing/2014/main" id="{65FC7361-0503-3CE9-7963-321A6B277D0A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7588038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55" name="Text Box 87">
            <a:extLst>
              <a:ext uri="{FF2B5EF4-FFF2-40B4-BE49-F238E27FC236}">
                <a16:creationId xmlns:a16="http://schemas.microsoft.com/office/drawing/2014/main" id="{B5B5ECA7-E90C-D2F5-2DF3-52743A64D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" y="4223709"/>
            <a:ext cx="3184168" cy="44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it-IT" altLang="it-IT" err="1"/>
              <a:t>PoD</a:t>
            </a:r>
            <a:r>
              <a:rPr lang="it-IT" altLang="it-IT"/>
              <a:t> (</a:t>
            </a:r>
            <a:r>
              <a:rPr lang="it-IT" altLang="it-IT" sz="1800"/>
              <a:t>Point of Delivery</a:t>
            </a:r>
            <a:r>
              <a:rPr lang="it-IT" altLang="it-IT"/>
              <a:t>)</a:t>
            </a:r>
            <a:endParaRPr lang="en-US" altLang="it-IT"/>
          </a:p>
        </p:txBody>
      </p:sp>
      <p:sp>
        <p:nvSpPr>
          <p:cNvPr id="212059" name="Oval 91">
            <a:extLst>
              <a:ext uri="{FF2B5EF4-FFF2-40B4-BE49-F238E27FC236}">
                <a16:creationId xmlns:a16="http://schemas.microsoft.com/office/drawing/2014/main" id="{7E4A44F5-C331-8F81-3072-55500B582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5630" y="1907092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61" name="AutoShape 93">
            <a:extLst>
              <a:ext uri="{FF2B5EF4-FFF2-40B4-BE49-F238E27FC236}">
                <a16:creationId xmlns:a16="http://schemas.microsoft.com/office/drawing/2014/main" id="{3D6A79CA-CE9F-B6A7-9823-17B0938FC6D0}"/>
              </a:ext>
            </a:extLst>
          </p:cNvPr>
          <p:cNvCxnSpPr>
            <a:cxnSpLocks noChangeShapeType="1"/>
            <a:stCxn id="212059" idx="4"/>
            <a:endCxn id="211993" idx="0"/>
          </p:cNvCxnSpPr>
          <p:nvPr/>
        </p:nvCxnSpPr>
        <p:spPr bwMode="auto">
          <a:xfrm>
            <a:off x="6635461" y="2371111"/>
            <a:ext cx="47585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4" name="AutoShape 96">
            <a:extLst>
              <a:ext uri="{FF2B5EF4-FFF2-40B4-BE49-F238E27FC236}">
                <a16:creationId xmlns:a16="http://schemas.microsoft.com/office/drawing/2014/main" id="{0F0ADA77-AE24-2AEE-E3D4-C973B0D980C1}"/>
              </a:ext>
            </a:extLst>
          </p:cNvPr>
          <p:cNvCxnSpPr>
            <a:cxnSpLocks noChangeShapeType="1"/>
            <a:stCxn id="211990" idx="4"/>
            <a:endCxn id="211992" idx="0"/>
          </p:cNvCxnSpPr>
          <p:nvPr/>
        </p:nvCxnSpPr>
        <p:spPr bwMode="auto">
          <a:xfrm flipH="1">
            <a:off x="5539924" y="2371111"/>
            <a:ext cx="18364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5" name="AutoShape 97">
            <a:extLst>
              <a:ext uri="{FF2B5EF4-FFF2-40B4-BE49-F238E27FC236}">
                <a16:creationId xmlns:a16="http://schemas.microsoft.com/office/drawing/2014/main" id="{BEE1C0D7-EADC-0AA4-3AAB-93E19C5B5F07}"/>
              </a:ext>
            </a:extLst>
          </p:cNvPr>
          <p:cNvCxnSpPr>
            <a:cxnSpLocks noChangeShapeType="1"/>
            <a:stCxn id="212059" idx="4"/>
            <a:endCxn id="211994" idx="0"/>
          </p:cNvCxnSpPr>
          <p:nvPr/>
        </p:nvCxnSpPr>
        <p:spPr bwMode="auto">
          <a:xfrm>
            <a:off x="6635461" y="2371111"/>
            <a:ext cx="1190707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70" name="AutoShape 102">
            <a:extLst>
              <a:ext uri="{FF2B5EF4-FFF2-40B4-BE49-F238E27FC236}">
                <a16:creationId xmlns:a16="http://schemas.microsoft.com/office/drawing/2014/main" id="{ED673625-DA72-4C1B-7DCA-8D47CBE4C238}"/>
              </a:ext>
            </a:extLst>
          </p:cNvPr>
          <p:cNvCxnSpPr>
            <a:cxnSpLocks noChangeShapeType="1"/>
            <a:stCxn id="212059" idx="4"/>
            <a:endCxn id="212006" idx="0"/>
          </p:cNvCxnSpPr>
          <p:nvPr/>
        </p:nvCxnSpPr>
        <p:spPr bwMode="auto">
          <a:xfrm flipH="1">
            <a:off x="4396801" y="2371111"/>
            <a:ext cx="2238659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6A58C1-10EF-A1B3-FAE3-65EC43434D8C}"/>
              </a:ext>
            </a:extLst>
          </p:cNvPr>
          <p:cNvSpPr/>
          <p:nvPr/>
        </p:nvSpPr>
        <p:spPr>
          <a:xfrm>
            <a:off x="3993778" y="3534212"/>
            <a:ext cx="1985808" cy="1916828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C2A6AA1E-E3C5-DC86-475C-EC0583DF30FA}"/>
              </a:ext>
            </a:extLst>
          </p:cNvPr>
          <p:cNvSpPr/>
          <p:nvPr/>
        </p:nvSpPr>
        <p:spPr>
          <a:xfrm>
            <a:off x="6239720" y="3540124"/>
            <a:ext cx="1985808" cy="1916828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Line 67">
            <a:extLst>
              <a:ext uri="{FF2B5EF4-FFF2-40B4-BE49-F238E27FC236}">
                <a16:creationId xmlns:a16="http://schemas.microsoft.com/office/drawing/2014/main" id="{F7F552AF-582C-D286-46C5-CBB6CF1326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7293" y="4412796"/>
            <a:ext cx="989846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3204FD70-B1DE-EAD6-316D-6FE68BE1728B}"/>
              </a:ext>
            </a:extLst>
          </p:cNvPr>
          <p:cNvSpPr/>
          <p:nvPr/>
        </p:nvSpPr>
        <p:spPr>
          <a:xfrm>
            <a:off x="5092932" y="1752600"/>
            <a:ext cx="1985810" cy="81222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4" name="AutoShape 96">
            <a:extLst>
              <a:ext uri="{FF2B5EF4-FFF2-40B4-BE49-F238E27FC236}">
                <a16:creationId xmlns:a16="http://schemas.microsoft.com/office/drawing/2014/main" id="{9F93807A-38A7-65CF-84F5-30C79C9C1219}"/>
              </a:ext>
            </a:extLst>
          </p:cNvPr>
          <p:cNvCxnSpPr>
            <a:cxnSpLocks noChangeShapeType="1"/>
            <a:stCxn id="212059" idx="4"/>
            <a:endCxn id="211992" idx="0"/>
          </p:cNvCxnSpPr>
          <p:nvPr/>
        </p:nvCxnSpPr>
        <p:spPr bwMode="auto">
          <a:xfrm flipH="1">
            <a:off x="5539924" y="2371111"/>
            <a:ext cx="1095537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Text Box 70">
            <a:extLst>
              <a:ext uri="{FF2B5EF4-FFF2-40B4-BE49-F238E27FC236}">
                <a16:creationId xmlns:a16="http://schemas.microsoft.com/office/drawing/2014/main" id="{6FAD6DBA-FA80-F11D-F586-7FAE98143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8" y="5704623"/>
            <a:ext cx="4191569" cy="449809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24317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90" grpId="0" animBg="1"/>
      <p:bldP spid="211992" grpId="0" animBg="1"/>
      <p:bldP spid="211993" grpId="0" animBg="1"/>
      <p:bldP spid="211994" grpId="0" animBg="1"/>
      <p:bldP spid="212004" grpId="0"/>
      <p:bldP spid="212005" grpId="0"/>
      <p:bldP spid="212006" grpId="0" animBg="1"/>
      <p:bldP spid="212010" grpId="0"/>
      <p:bldP spid="212011" grpId="0" animBg="1"/>
      <p:bldP spid="212012" grpId="0" animBg="1"/>
      <p:bldP spid="212013" grpId="0" animBg="1"/>
      <p:bldP spid="212017" grpId="0" animBg="1"/>
      <p:bldP spid="212035" grpId="0" animBg="1"/>
      <p:bldP spid="212036" grpId="0" animBg="1"/>
      <p:bldP spid="212037" grpId="0" animBg="1"/>
      <p:bldP spid="212038" grpId="0"/>
      <p:bldP spid="212039" grpId="0" animBg="1"/>
      <p:bldP spid="212040" grpId="0" animBg="1"/>
      <p:bldP spid="212041" grpId="0" animBg="1"/>
      <p:bldP spid="212042" grpId="0" animBg="1"/>
      <p:bldP spid="212043" grpId="0" animBg="1"/>
      <p:bldP spid="212044" grpId="0" animBg="1"/>
      <p:bldP spid="212045" grpId="0" animBg="1"/>
      <p:bldP spid="212046" grpId="0" animBg="1"/>
      <p:bldP spid="212055" grpId="0"/>
      <p:bldP spid="212059" grpId="0" animBg="1"/>
      <p:bldP spid="2" grpId="0" animBg="1"/>
      <p:bldP spid="109" grpId="0" animBg="1"/>
      <p:bldP spid="112" grpId="0" animBg="1"/>
      <p:bldP spid="113" grpId="0" animBg="1"/>
      <p:bldP spid="1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redundancy factor (R)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4E548-FAE8-6EF0-6595-C5869862D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/>
              <a:t>number of links between a ToF node and a PoD</a:t>
            </a:r>
          </a:p>
          <a:p>
            <a:r>
              <a:rPr lang="en-IT"/>
              <a:t>allow to connect more PoDs reducing the redundancy</a:t>
            </a:r>
          </a:p>
        </p:txBody>
      </p:sp>
      <p:sp>
        <p:nvSpPr>
          <p:cNvPr id="5" name="Oval 22">
            <a:extLst>
              <a:ext uri="{FF2B5EF4-FFF2-40B4-BE49-F238E27FC236}">
                <a16:creationId xmlns:a16="http://schemas.microsoft.com/office/drawing/2014/main" id="{E1D47446-2600-BB31-0D3A-56CA1EB91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4090" y="3088000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7" name="Oval 25">
            <a:extLst>
              <a:ext uri="{FF2B5EF4-FFF2-40B4-BE49-F238E27FC236}">
                <a16:creationId xmlns:a16="http://schemas.microsoft.com/office/drawing/2014/main" id="{EB464517-5B63-78FF-1CBE-7C6B49902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076" y="4427334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8" name="Oval 26">
            <a:extLst>
              <a:ext uri="{FF2B5EF4-FFF2-40B4-BE49-F238E27FC236}">
                <a16:creationId xmlns:a16="http://schemas.microsoft.com/office/drawing/2014/main" id="{12BDFDA0-714E-5C73-D6E8-6E60B13B5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875" y="4427334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9" name="AutoShape 30">
            <a:extLst>
              <a:ext uri="{FF2B5EF4-FFF2-40B4-BE49-F238E27FC236}">
                <a16:creationId xmlns:a16="http://schemas.microsoft.com/office/drawing/2014/main" id="{3D0AF195-B08C-2487-1DBF-9F7FD2B4DC83}"/>
              </a:ext>
            </a:extLst>
          </p:cNvPr>
          <p:cNvCxnSpPr>
            <a:cxnSpLocks noChangeShapeType="1"/>
            <a:stCxn id="5" idx="4"/>
            <a:endCxn id="7" idx="0"/>
          </p:cNvCxnSpPr>
          <p:nvPr/>
        </p:nvCxnSpPr>
        <p:spPr bwMode="auto">
          <a:xfrm>
            <a:off x="2249436" y="3437012"/>
            <a:ext cx="845986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AutoShape 35">
            <a:extLst>
              <a:ext uri="{FF2B5EF4-FFF2-40B4-BE49-F238E27FC236}">
                <a16:creationId xmlns:a16="http://schemas.microsoft.com/office/drawing/2014/main" id="{4CAF3D48-3FE1-4805-14EC-B4578C368289}"/>
              </a:ext>
            </a:extLst>
          </p:cNvPr>
          <p:cNvCxnSpPr>
            <a:cxnSpLocks noChangeShapeType="1"/>
            <a:stCxn id="5" idx="4"/>
            <a:endCxn id="8" idx="0"/>
          </p:cNvCxnSpPr>
          <p:nvPr/>
        </p:nvCxnSpPr>
        <p:spPr bwMode="auto">
          <a:xfrm>
            <a:off x="2249436" y="3437012"/>
            <a:ext cx="1705784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48D4B5B3-98E3-4A8F-64B7-079EC9BB7E74}"/>
              </a:ext>
            </a:extLst>
          </p:cNvPr>
          <p:cNvCxnSpPr>
            <a:cxnSpLocks noChangeShapeType="1"/>
            <a:stCxn id="5" idx="4"/>
            <a:endCxn id="13" idx="0"/>
          </p:cNvCxnSpPr>
          <p:nvPr/>
        </p:nvCxnSpPr>
        <p:spPr bwMode="auto">
          <a:xfrm flipH="1">
            <a:off x="1375824" y="3437012"/>
            <a:ext cx="873611" cy="990322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Oval 44">
            <a:extLst>
              <a:ext uri="{FF2B5EF4-FFF2-40B4-BE49-F238E27FC236}">
                <a16:creationId xmlns:a16="http://schemas.microsoft.com/office/drawing/2014/main" id="{16D53781-FED4-787B-A76E-01FCBDBA8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076" y="5264962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" name="Oval 45">
            <a:extLst>
              <a:ext uri="{FF2B5EF4-FFF2-40B4-BE49-F238E27FC236}">
                <a16:creationId xmlns:a16="http://schemas.microsoft.com/office/drawing/2014/main" id="{BBB16EEC-8B88-86A5-5396-7BF0692B5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875" y="5264962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4" name="AutoShape 55">
            <a:extLst>
              <a:ext uri="{FF2B5EF4-FFF2-40B4-BE49-F238E27FC236}">
                <a16:creationId xmlns:a16="http://schemas.microsoft.com/office/drawing/2014/main" id="{C588253F-AD19-F335-E107-5B5A8906C3DD}"/>
              </a:ext>
            </a:extLst>
          </p:cNvPr>
          <p:cNvCxnSpPr>
            <a:cxnSpLocks noChangeShapeType="1"/>
            <a:stCxn id="18" idx="0"/>
            <a:endCxn id="7" idx="4"/>
          </p:cNvCxnSpPr>
          <p:nvPr/>
        </p:nvCxnSpPr>
        <p:spPr bwMode="auto">
          <a:xfrm flipH="1" flipV="1">
            <a:off x="3095422" y="4776346"/>
            <a:ext cx="859798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AutoShape 56">
            <a:extLst>
              <a:ext uri="{FF2B5EF4-FFF2-40B4-BE49-F238E27FC236}">
                <a16:creationId xmlns:a16="http://schemas.microsoft.com/office/drawing/2014/main" id="{18C75734-06B3-C568-3000-346B1EDD9209}"/>
              </a:ext>
            </a:extLst>
          </p:cNvPr>
          <p:cNvCxnSpPr>
            <a:cxnSpLocks noChangeShapeType="1"/>
            <a:stCxn id="18" idx="0"/>
            <a:endCxn id="8" idx="4"/>
          </p:cNvCxnSpPr>
          <p:nvPr/>
        </p:nvCxnSpPr>
        <p:spPr bwMode="auto">
          <a:xfrm flipV="1">
            <a:off x="3955221" y="4776346"/>
            <a:ext cx="0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AutoShape 57">
            <a:extLst>
              <a:ext uri="{FF2B5EF4-FFF2-40B4-BE49-F238E27FC236}">
                <a16:creationId xmlns:a16="http://schemas.microsoft.com/office/drawing/2014/main" id="{4B0F5B26-3970-18B7-8609-FC3FE347D75E}"/>
              </a:ext>
            </a:extLst>
          </p:cNvPr>
          <p:cNvCxnSpPr>
            <a:cxnSpLocks noChangeShapeType="1"/>
            <a:stCxn id="17" idx="0"/>
            <a:endCxn id="7" idx="4"/>
          </p:cNvCxnSpPr>
          <p:nvPr/>
        </p:nvCxnSpPr>
        <p:spPr bwMode="auto">
          <a:xfrm flipV="1">
            <a:off x="3095422" y="4776346"/>
            <a:ext cx="0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58">
            <a:extLst>
              <a:ext uri="{FF2B5EF4-FFF2-40B4-BE49-F238E27FC236}">
                <a16:creationId xmlns:a16="http://schemas.microsoft.com/office/drawing/2014/main" id="{E9DE126A-436E-C4D2-39CD-336CA58C161C}"/>
              </a:ext>
            </a:extLst>
          </p:cNvPr>
          <p:cNvCxnSpPr>
            <a:cxnSpLocks noChangeShapeType="1"/>
            <a:stCxn id="17" idx="0"/>
            <a:endCxn id="8" idx="4"/>
          </p:cNvCxnSpPr>
          <p:nvPr/>
        </p:nvCxnSpPr>
        <p:spPr bwMode="auto">
          <a:xfrm flipV="1">
            <a:off x="3095422" y="4776346"/>
            <a:ext cx="859798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Line 75">
            <a:extLst>
              <a:ext uri="{FF2B5EF4-FFF2-40B4-BE49-F238E27FC236}">
                <a16:creationId xmlns:a16="http://schemas.microsoft.com/office/drawing/2014/main" id="{1D2FF65F-C663-BFF9-1886-1360DD956491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3048590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7" name="Line 76">
            <a:extLst>
              <a:ext uri="{FF2B5EF4-FFF2-40B4-BE49-F238E27FC236}">
                <a16:creationId xmlns:a16="http://schemas.microsoft.com/office/drawing/2014/main" id="{438E6C09-B0D4-A5E0-97AD-20CC8BAE538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2916313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8" name="Line 77">
            <a:extLst>
              <a:ext uri="{FF2B5EF4-FFF2-40B4-BE49-F238E27FC236}">
                <a16:creationId xmlns:a16="http://schemas.microsoft.com/office/drawing/2014/main" id="{3CF99E58-1EC5-FF04-BEE3-04C5A74EC654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3908388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9" name="Line 78">
            <a:extLst>
              <a:ext uri="{FF2B5EF4-FFF2-40B4-BE49-F238E27FC236}">
                <a16:creationId xmlns:a16="http://schemas.microsoft.com/office/drawing/2014/main" id="{723CF532-F102-369C-049E-E70BCD49DF6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3776111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40" name="Oval 91">
            <a:extLst>
              <a:ext uri="{FF2B5EF4-FFF2-40B4-BE49-F238E27FC236}">
                <a16:creationId xmlns:a16="http://schemas.microsoft.com/office/drawing/2014/main" id="{3CBE7033-61A5-E1A4-57B6-FC10E6F92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285" y="3088000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41" name="AutoShape 93">
            <a:extLst>
              <a:ext uri="{FF2B5EF4-FFF2-40B4-BE49-F238E27FC236}">
                <a16:creationId xmlns:a16="http://schemas.microsoft.com/office/drawing/2014/main" id="{668CEF3E-D171-D4C5-C32E-F349E816141C}"/>
              </a:ext>
            </a:extLst>
          </p:cNvPr>
          <p:cNvCxnSpPr>
            <a:cxnSpLocks noChangeShapeType="1"/>
            <a:stCxn id="40" idx="4"/>
            <a:endCxn id="7" idx="0"/>
          </p:cNvCxnSpPr>
          <p:nvPr/>
        </p:nvCxnSpPr>
        <p:spPr bwMode="auto">
          <a:xfrm>
            <a:off x="3059631" y="3437012"/>
            <a:ext cx="35791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96">
            <a:extLst>
              <a:ext uri="{FF2B5EF4-FFF2-40B4-BE49-F238E27FC236}">
                <a16:creationId xmlns:a16="http://schemas.microsoft.com/office/drawing/2014/main" id="{ACEED517-D7BC-508D-6100-72B61A33861D}"/>
              </a:ext>
            </a:extLst>
          </p:cNvPr>
          <p:cNvCxnSpPr>
            <a:cxnSpLocks noChangeShapeType="1"/>
            <a:stCxn id="5" idx="4"/>
            <a:endCxn id="6" idx="0"/>
          </p:cNvCxnSpPr>
          <p:nvPr/>
        </p:nvCxnSpPr>
        <p:spPr bwMode="auto">
          <a:xfrm flipH="1">
            <a:off x="2235624" y="3437012"/>
            <a:ext cx="13812" cy="990322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AutoShape 97">
            <a:extLst>
              <a:ext uri="{FF2B5EF4-FFF2-40B4-BE49-F238E27FC236}">
                <a16:creationId xmlns:a16="http://schemas.microsoft.com/office/drawing/2014/main" id="{ECED2F71-30E0-EB2F-2BDB-219D08F4CE80}"/>
              </a:ext>
            </a:extLst>
          </p:cNvPr>
          <p:cNvCxnSpPr>
            <a:cxnSpLocks noChangeShapeType="1"/>
            <a:stCxn id="40" idx="4"/>
            <a:endCxn id="8" idx="0"/>
          </p:cNvCxnSpPr>
          <p:nvPr/>
        </p:nvCxnSpPr>
        <p:spPr bwMode="auto">
          <a:xfrm>
            <a:off x="3059631" y="3437012"/>
            <a:ext cx="895589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102">
            <a:extLst>
              <a:ext uri="{FF2B5EF4-FFF2-40B4-BE49-F238E27FC236}">
                <a16:creationId xmlns:a16="http://schemas.microsoft.com/office/drawing/2014/main" id="{8BBB5F08-D0B1-4F38-FB6C-91171C735827}"/>
              </a:ext>
            </a:extLst>
          </p:cNvPr>
          <p:cNvCxnSpPr>
            <a:cxnSpLocks noChangeShapeType="1"/>
            <a:stCxn id="40" idx="4"/>
            <a:endCxn id="13" idx="0"/>
          </p:cNvCxnSpPr>
          <p:nvPr/>
        </p:nvCxnSpPr>
        <p:spPr bwMode="auto">
          <a:xfrm flipH="1">
            <a:off x="1375824" y="3437012"/>
            <a:ext cx="1683806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525DAD8-4731-6C94-A20D-52423D866772}"/>
              </a:ext>
            </a:extLst>
          </p:cNvPr>
          <p:cNvGrpSpPr/>
          <p:nvPr/>
        </p:nvGrpSpPr>
        <p:grpSpPr>
          <a:xfrm>
            <a:off x="1072691" y="4311837"/>
            <a:ext cx="1493624" cy="1498457"/>
            <a:chOff x="1072691" y="4311837"/>
            <a:chExt cx="1493624" cy="1498457"/>
          </a:xfrm>
        </p:grpSpPr>
        <p:sp>
          <p:nvSpPr>
            <p:cNvPr id="6" name="Oval 24">
              <a:extLst>
                <a:ext uri="{FF2B5EF4-FFF2-40B4-BE49-F238E27FC236}">
                  <a16:creationId xmlns:a16="http://schemas.microsoft.com/office/drawing/2014/main" id="{CB8F95DE-76B8-0AA7-AA35-01E300618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3" name="Oval 38">
              <a:extLst>
                <a:ext uri="{FF2B5EF4-FFF2-40B4-BE49-F238E27FC236}">
                  <a16:creationId xmlns:a16="http://schemas.microsoft.com/office/drawing/2014/main" id="{BFA3673E-09CE-FAD2-22FE-29EBBCBE4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43">
              <a:extLst>
                <a:ext uri="{FF2B5EF4-FFF2-40B4-BE49-F238E27FC236}">
                  <a16:creationId xmlns:a16="http://schemas.microsoft.com/office/drawing/2014/main" id="{312FC6A8-6DEB-F154-D387-D9E8F99B0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" name="Oval 49">
              <a:extLst>
                <a:ext uri="{FF2B5EF4-FFF2-40B4-BE49-F238E27FC236}">
                  <a16:creationId xmlns:a16="http://schemas.microsoft.com/office/drawing/2014/main" id="{92E5970B-1438-EEA1-36B6-8DD877A0D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0" name="AutoShape 51">
              <a:extLst>
                <a:ext uri="{FF2B5EF4-FFF2-40B4-BE49-F238E27FC236}">
                  <a16:creationId xmlns:a16="http://schemas.microsoft.com/office/drawing/2014/main" id="{527E96EC-BC14-434A-1341-2640999C2AE6}"/>
                </a:ext>
              </a:extLst>
            </p:cNvPr>
            <p:cNvCxnSpPr>
              <a:cxnSpLocks noChangeShapeType="1"/>
              <a:stCxn id="16" idx="0"/>
              <a:endCxn id="13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AutoShape 52">
              <a:extLst>
                <a:ext uri="{FF2B5EF4-FFF2-40B4-BE49-F238E27FC236}">
                  <a16:creationId xmlns:a16="http://schemas.microsoft.com/office/drawing/2014/main" id="{CE7D2C07-76A3-05BE-A24F-67BAF3D04231}"/>
                </a:ext>
              </a:extLst>
            </p:cNvPr>
            <p:cNvCxnSpPr>
              <a:cxnSpLocks noChangeShapeType="1"/>
              <a:stCxn id="16" idx="0"/>
              <a:endCxn id="6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53">
              <a:extLst>
                <a:ext uri="{FF2B5EF4-FFF2-40B4-BE49-F238E27FC236}">
                  <a16:creationId xmlns:a16="http://schemas.microsoft.com/office/drawing/2014/main" id="{96919DDF-3BE2-AB57-75FD-B29823C6E137}"/>
                </a:ext>
              </a:extLst>
            </p:cNvPr>
            <p:cNvCxnSpPr>
              <a:cxnSpLocks noChangeShapeType="1"/>
              <a:stCxn id="19" idx="0"/>
              <a:endCxn id="13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54">
              <a:extLst>
                <a:ext uri="{FF2B5EF4-FFF2-40B4-BE49-F238E27FC236}">
                  <a16:creationId xmlns:a16="http://schemas.microsoft.com/office/drawing/2014/main" id="{26E5C70D-8675-05D0-6F3B-963A4F9F1CCE}"/>
                </a:ext>
              </a:extLst>
            </p:cNvPr>
            <p:cNvCxnSpPr>
              <a:cxnSpLocks noChangeShapeType="1"/>
              <a:stCxn id="19" idx="0"/>
              <a:endCxn id="6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" name="Line 71">
              <a:extLst>
                <a:ext uri="{FF2B5EF4-FFF2-40B4-BE49-F238E27FC236}">
                  <a16:creationId xmlns:a16="http://schemas.microsoft.com/office/drawing/2014/main" id="{BE4E69B0-8055-7D6F-3CDA-2D76D6A3385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3" name="Line 72">
              <a:extLst>
                <a:ext uri="{FF2B5EF4-FFF2-40B4-BE49-F238E27FC236}">
                  <a16:creationId xmlns:a16="http://schemas.microsoft.com/office/drawing/2014/main" id="{FEE58BE5-3E69-D0F3-528B-1F6CC03F2B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4" name="Line 73">
              <a:extLst>
                <a:ext uri="{FF2B5EF4-FFF2-40B4-BE49-F238E27FC236}">
                  <a16:creationId xmlns:a16="http://schemas.microsoft.com/office/drawing/2014/main" id="{F6FB5F95-45DF-1FFC-7592-8127144C979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5" name="Line 74">
              <a:extLst>
                <a:ext uri="{FF2B5EF4-FFF2-40B4-BE49-F238E27FC236}">
                  <a16:creationId xmlns:a16="http://schemas.microsoft.com/office/drawing/2014/main" id="{81921DFF-167A-1530-6193-C4ECD5409CF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5" name="Rectangle: Rounded Corners 1">
              <a:extLst>
                <a:ext uri="{FF2B5EF4-FFF2-40B4-BE49-F238E27FC236}">
                  <a16:creationId xmlns:a16="http://schemas.microsoft.com/office/drawing/2014/main" id="{35C4B788-6FF0-0544-5902-5692EE317580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6" name="Rectangle: Rounded Corners 108">
            <a:extLst>
              <a:ext uri="{FF2B5EF4-FFF2-40B4-BE49-F238E27FC236}">
                <a16:creationId xmlns:a16="http://schemas.microsoft.com/office/drawing/2014/main" id="{14F0DF63-29B6-F712-04DB-252D44005CE8}"/>
              </a:ext>
            </a:extLst>
          </p:cNvPr>
          <p:cNvSpPr/>
          <p:nvPr/>
        </p:nvSpPr>
        <p:spPr>
          <a:xfrm>
            <a:off x="2761975" y="4316284"/>
            <a:ext cx="1493624" cy="144174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AutoShape 96">
            <a:extLst>
              <a:ext uri="{FF2B5EF4-FFF2-40B4-BE49-F238E27FC236}">
                <a16:creationId xmlns:a16="http://schemas.microsoft.com/office/drawing/2014/main" id="{02F2261D-7BE0-9925-DBA3-83B397628FFE}"/>
              </a:ext>
            </a:extLst>
          </p:cNvPr>
          <p:cNvCxnSpPr>
            <a:cxnSpLocks noChangeShapeType="1"/>
            <a:stCxn id="40" idx="4"/>
            <a:endCxn id="6" idx="0"/>
          </p:cNvCxnSpPr>
          <p:nvPr/>
        </p:nvCxnSpPr>
        <p:spPr bwMode="auto">
          <a:xfrm flipH="1">
            <a:off x="2235624" y="3437012"/>
            <a:ext cx="824007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Text Box 70">
            <a:extLst>
              <a:ext uri="{FF2B5EF4-FFF2-40B4-BE49-F238E27FC236}">
                <a16:creationId xmlns:a16="http://schemas.microsoft.com/office/drawing/2014/main" id="{B28E198A-4866-7EE8-4F2A-FCEF72C9E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912" y="5944310"/>
            <a:ext cx="3152686" cy="338324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CB865FA-3C3D-00B9-A95F-98D521BBB0C7}"/>
              </a:ext>
            </a:extLst>
          </p:cNvPr>
          <p:cNvCxnSpPr>
            <a:cxnSpLocks/>
          </p:cNvCxnSpPr>
          <p:nvPr/>
        </p:nvCxnSpPr>
        <p:spPr>
          <a:xfrm>
            <a:off x="838200" y="3853934"/>
            <a:ext cx="89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2B889C2-E968-9BCE-C87D-7F5C9E73867C}"/>
              </a:ext>
            </a:extLst>
          </p:cNvPr>
          <p:cNvSpPr txBox="1"/>
          <p:nvPr/>
        </p:nvSpPr>
        <p:spPr>
          <a:xfrm>
            <a:off x="25395" y="366926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R = 2</a:t>
            </a:r>
          </a:p>
        </p:txBody>
      </p:sp>
      <p:sp>
        <p:nvSpPr>
          <p:cNvPr id="58" name="Oval 22">
            <a:extLst>
              <a:ext uri="{FF2B5EF4-FFF2-40B4-BE49-F238E27FC236}">
                <a16:creationId xmlns:a16="http://schemas.microsoft.com/office/drawing/2014/main" id="{944CD58B-0766-211F-812F-393C50F5F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4894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59" name="Oval 23">
            <a:extLst>
              <a:ext uri="{FF2B5EF4-FFF2-40B4-BE49-F238E27FC236}">
                <a16:creationId xmlns:a16="http://schemas.microsoft.com/office/drawing/2014/main" id="{F49D38D6-B1AE-75B4-4152-2A8BD2585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522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66" name="AutoShape 30">
            <a:extLst>
              <a:ext uri="{FF2B5EF4-FFF2-40B4-BE49-F238E27FC236}">
                <a16:creationId xmlns:a16="http://schemas.microsoft.com/office/drawing/2014/main" id="{C44A73BF-68EF-3E46-8E5B-AE31464F98E9}"/>
              </a:ext>
            </a:extLst>
          </p:cNvPr>
          <p:cNvCxnSpPr>
            <a:cxnSpLocks noChangeShapeType="1"/>
            <a:stCxn id="58" idx="4"/>
          </p:cNvCxnSpPr>
          <p:nvPr/>
        </p:nvCxnSpPr>
        <p:spPr bwMode="auto">
          <a:xfrm>
            <a:off x="7120164" y="3445000"/>
            <a:ext cx="7763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AutoShape 31">
            <a:extLst>
              <a:ext uri="{FF2B5EF4-FFF2-40B4-BE49-F238E27FC236}">
                <a16:creationId xmlns:a16="http://schemas.microsoft.com/office/drawing/2014/main" id="{171FEE46-CFB7-448B-52E1-9F6B05FFA15B}"/>
              </a:ext>
            </a:extLst>
          </p:cNvPr>
          <p:cNvCxnSpPr>
            <a:cxnSpLocks noChangeShapeType="1"/>
            <a:stCxn id="59" idx="4"/>
            <a:endCxn id="146" idx="0"/>
          </p:cNvCxnSpPr>
          <p:nvPr/>
        </p:nvCxnSpPr>
        <p:spPr bwMode="auto">
          <a:xfrm flipH="1">
            <a:off x="6466301" y="3445000"/>
            <a:ext cx="3029491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AutoShape 32">
            <a:extLst>
              <a:ext uri="{FF2B5EF4-FFF2-40B4-BE49-F238E27FC236}">
                <a16:creationId xmlns:a16="http://schemas.microsoft.com/office/drawing/2014/main" id="{472CC679-44CB-8453-62FC-780608A41AF9}"/>
              </a:ext>
            </a:extLst>
          </p:cNvPr>
          <p:cNvCxnSpPr>
            <a:cxnSpLocks noChangeShapeType="1"/>
            <a:stCxn id="58" idx="4"/>
            <a:endCxn id="177" idx="0"/>
          </p:cNvCxnSpPr>
          <p:nvPr/>
        </p:nvCxnSpPr>
        <p:spPr bwMode="auto">
          <a:xfrm>
            <a:off x="7120164" y="3445000"/>
            <a:ext cx="1644000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AutoShape 33">
            <a:extLst>
              <a:ext uri="{FF2B5EF4-FFF2-40B4-BE49-F238E27FC236}">
                <a16:creationId xmlns:a16="http://schemas.microsoft.com/office/drawing/2014/main" id="{8E8831FB-0015-1D97-CD67-D04FDB7733B5}"/>
              </a:ext>
            </a:extLst>
          </p:cNvPr>
          <p:cNvCxnSpPr>
            <a:cxnSpLocks noChangeShapeType="1"/>
            <a:stCxn id="58" idx="4"/>
            <a:endCxn id="191" idx="0"/>
          </p:cNvCxnSpPr>
          <p:nvPr/>
        </p:nvCxnSpPr>
        <p:spPr bwMode="auto">
          <a:xfrm>
            <a:off x="7120164" y="3445000"/>
            <a:ext cx="322938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AutoShape 34">
            <a:extLst>
              <a:ext uri="{FF2B5EF4-FFF2-40B4-BE49-F238E27FC236}">
                <a16:creationId xmlns:a16="http://schemas.microsoft.com/office/drawing/2014/main" id="{178920DE-CC2D-8955-735C-18C8A55555B7}"/>
              </a:ext>
            </a:extLst>
          </p:cNvPr>
          <p:cNvCxnSpPr>
            <a:cxnSpLocks noChangeShapeType="1"/>
            <a:stCxn id="59" idx="4"/>
          </p:cNvCxnSpPr>
          <p:nvPr/>
        </p:nvCxnSpPr>
        <p:spPr bwMode="auto">
          <a:xfrm>
            <a:off x="9495792" y="3445000"/>
            <a:ext cx="124216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AutoShape 35">
            <a:extLst>
              <a:ext uri="{FF2B5EF4-FFF2-40B4-BE49-F238E27FC236}">
                <a16:creationId xmlns:a16="http://schemas.microsoft.com/office/drawing/2014/main" id="{B6139CAE-407E-6E7C-226A-067C970F33A5}"/>
              </a:ext>
            </a:extLst>
          </p:cNvPr>
          <p:cNvCxnSpPr>
            <a:cxnSpLocks noChangeShapeType="1"/>
            <a:stCxn id="59" idx="4"/>
          </p:cNvCxnSpPr>
          <p:nvPr/>
        </p:nvCxnSpPr>
        <p:spPr bwMode="auto">
          <a:xfrm flipH="1">
            <a:off x="8005201" y="3445000"/>
            <a:ext cx="1490590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AutoShape 40">
            <a:extLst>
              <a:ext uri="{FF2B5EF4-FFF2-40B4-BE49-F238E27FC236}">
                <a16:creationId xmlns:a16="http://schemas.microsoft.com/office/drawing/2014/main" id="{98C04F70-D071-CB6F-29FC-AA4CB9A7BA21}"/>
              </a:ext>
            </a:extLst>
          </p:cNvPr>
          <p:cNvCxnSpPr>
            <a:cxnSpLocks noChangeShapeType="1"/>
            <a:stCxn id="58" idx="4"/>
          </p:cNvCxnSpPr>
          <p:nvPr/>
        </p:nvCxnSpPr>
        <p:spPr bwMode="auto">
          <a:xfrm flipH="1">
            <a:off x="5582992" y="3445000"/>
            <a:ext cx="1537171" cy="995419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AutoShape 41">
            <a:extLst>
              <a:ext uri="{FF2B5EF4-FFF2-40B4-BE49-F238E27FC236}">
                <a16:creationId xmlns:a16="http://schemas.microsoft.com/office/drawing/2014/main" id="{E10E1395-EB89-93D6-AB70-CE30AC6CE6E9}"/>
              </a:ext>
            </a:extLst>
          </p:cNvPr>
          <p:cNvCxnSpPr>
            <a:cxnSpLocks noChangeShapeType="1"/>
            <a:stCxn id="59" idx="4"/>
            <a:endCxn id="190" idx="0"/>
          </p:cNvCxnSpPr>
          <p:nvPr/>
        </p:nvCxnSpPr>
        <p:spPr bwMode="auto">
          <a:xfrm>
            <a:off x="9495792" y="3445000"/>
            <a:ext cx="171355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" name="Oval 91">
            <a:extLst>
              <a:ext uri="{FF2B5EF4-FFF2-40B4-BE49-F238E27FC236}">
                <a16:creationId xmlns:a16="http://schemas.microsoft.com/office/drawing/2014/main" id="{7355A978-341E-255C-E3C4-CA9CD377C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716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23" name="Oval 92">
            <a:extLst>
              <a:ext uri="{FF2B5EF4-FFF2-40B4-BE49-F238E27FC236}">
                <a16:creationId xmlns:a16="http://schemas.microsoft.com/office/drawing/2014/main" id="{B4953D65-E26C-E871-7D0E-2B370C93B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5227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24" name="AutoShape 93">
            <a:extLst>
              <a:ext uri="{FF2B5EF4-FFF2-40B4-BE49-F238E27FC236}">
                <a16:creationId xmlns:a16="http://schemas.microsoft.com/office/drawing/2014/main" id="{CF915168-D235-42E9-9C2A-F5388A7FE0FA}"/>
              </a:ext>
            </a:extLst>
          </p:cNvPr>
          <p:cNvCxnSpPr>
            <a:cxnSpLocks noChangeShapeType="1"/>
            <a:stCxn id="122" idx="4"/>
          </p:cNvCxnSpPr>
          <p:nvPr/>
        </p:nvCxnSpPr>
        <p:spPr bwMode="auto">
          <a:xfrm flipH="1">
            <a:off x="7197798" y="3445000"/>
            <a:ext cx="683187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AutoShape 94">
            <a:extLst>
              <a:ext uri="{FF2B5EF4-FFF2-40B4-BE49-F238E27FC236}">
                <a16:creationId xmlns:a16="http://schemas.microsoft.com/office/drawing/2014/main" id="{B99440B4-4DD4-3259-1D09-806A8A2A99EC}"/>
              </a:ext>
            </a:extLst>
          </p:cNvPr>
          <p:cNvCxnSpPr>
            <a:cxnSpLocks noChangeShapeType="1"/>
            <a:stCxn id="122" idx="4"/>
            <a:endCxn id="177" idx="0"/>
          </p:cNvCxnSpPr>
          <p:nvPr/>
        </p:nvCxnSpPr>
        <p:spPr bwMode="auto">
          <a:xfrm>
            <a:off x="7880986" y="3445000"/>
            <a:ext cx="88317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6" name="AutoShape 95">
            <a:extLst>
              <a:ext uri="{FF2B5EF4-FFF2-40B4-BE49-F238E27FC236}">
                <a16:creationId xmlns:a16="http://schemas.microsoft.com/office/drawing/2014/main" id="{D833ADA5-6016-A986-EA74-3038009A5991}"/>
              </a:ext>
            </a:extLst>
          </p:cNvPr>
          <p:cNvCxnSpPr>
            <a:cxnSpLocks noChangeShapeType="1"/>
            <a:stCxn id="122" idx="4"/>
            <a:endCxn id="191" idx="0"/>
          </p:cNvCxnSpPr>
          <p:nvPr/>
        </p:nvCxnSpPr>
        <p:spPr bwMode="auto">
          <a:xfrm>
            <a:off x="7880986" y="3445000"/>
            <a:ext cx="2468561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7" name="AutoShape 96">
            <a:extLst>
              <a:ext uri="{FF2B5EF4-FFF2-40B4-BE49-F238E27FC236}">
                <a16:creationId xmlns:a16="http://schemas.microsoft.com/office/drawing/2014/main" id="{4FEC1F86-0B39-5A87-6AE9-BE10EE91F4B1}"/>
              </a:ext>
            </a:extLst>
          </p:cNvPr>
          <p:cNvCxnSpPr>
            <a:cxnSpLocks noChangeShapeType="1"/>
            <a:stCxn id="123" idx="4"/>
            <a:endCxn id="146" idx="0"/>
          </p:cNvCxnSpPr>
          <p:nvPr/>
        </p:nvCxnSpPr>
        <p:spPr bwMode="auto">
          <a:xfrm flipH="1">
            <a:off x="6466301" y="3445000"/>
            <a:ext cx="2284196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AutoShape 97">
            <a:extLst>
              <a:ext uri="{FF2B5EF4-FFF2-40B4-BE49-F238E27FC236}">
                <a16:creationId xmlns:a16="http://schemas.microsoft.com/office/drawing/2014/main" id="{483A8E21-2213-B466-C0B3-D075611AB72E}"/>
              </a:ext>
            </a:extLst>
          </p:cNvPr>
          <p:cNvCxnSpPr>
            <a:cxnSpLocks noChangeShapeType="1"/>
            <a:stCxn id="123" idx="4"/>
          </p:cNvCxnSpPr>
          <p:nvPr/>
        </p:nvCxnSpPr>
        <p:spPr bwMode="auto">
          <a:xfrm flipH="1">
            <a:off x="8005201" y="3445000"/>
            <a:ext cx="74529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AutoShape 98">
            <a:extLst>
              <a:ext uri="{FF2B5EF4-FFF2-40B4-BE49-F238E27FC236}">
                <a16:creationId xmlns:a16="http://schemas.microsoft.com/office/drawing/2014/main" id="{FB065D79-0DFE-1C49-4878-D984A8EAF573}"/>
              </a:ext>
            </a:extLst>
          </p:cNvPr>
          <p:cNvCxnSpPr>
            <a:cxnSpLocks noChangeShapeType="1"/>
            <a:stCxn id="123" idx="4"/>
          </p:cNvCxnSpPr>
          <p:nvPr/>
        </p:nvCxnSpPr>
        <p:spPr bwMode="auto">
          <a:xfrm>
            <a:off x="8750497" y="3445000"/>
            <a:ext cx="86951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AutoShape 99">
            <a:extLst>
              <a:ext uri="{FF2B5EF4-FFF2-40B4-BE49-F238E27FC236}">
                <a16:creationId xmlns:a16="http://schemas.microsoft.com/office/drawing/2014/main" id="{A54F052F-F1E7-8B63-1314-2FC7708B0239}"/>
              </a:ext>
            </a:extLst>
          </p:cNvPr>
          <p:cNvCxnSpPr>
            <a:cxnSpLocks noChangeShapeType="1"/>
            <a:stCxn id="123" idx="4"/>
            <a:endCxn id="190" idx="0"/>
          </p:cNvCxnSpPr>
          <p:nvPr/>
        </p:nvCxnSpPr>
        <p:spPr bwMode="auto">
          <a:xfrm>
            <a:off x="8750497" y="3445000"/>
            <a:ext cx="245884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AutoShape 102">
            <a:extLst>
              <a:ext uri="{FF2B5EF4-FFF2-40B4-BE49-F238E27FC236}">
                <a16:creationId xmlns:a16="http://schemas.microsoft.com/office/drawing/2014/main" id="{FA6062F0-ED0D-CA0D-CAD9-99E91B32CC10}"/>
              </a:ext>
            </a:extLst>
          </p:cNvPr>
          <p:cNvCxnSpPr>
            <a:cxnSpLocks noChangeShapeType="1"/>
            <a:stCxn id="122" idx="4"/>
          </p:cNvCxnSpPr>
          <p:nvPr/>
        </p:nvCxnSpPr>
        <p:spPr bwMode="auto">
          <a:xfrm flipH="1">
            <a:off x="5582992" y="3445000"/>
            <a:ext cx="2297993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1" name="Text Box 70">
            <a:extLst>
              <a:ext uri="{FF2B5EF4-FFF2-40B4-BE49-F238E27FC236}">
                <a16:creationId xmlns:a16="http://schemas.microsoft.com/office/drawing/2014/main" id="{2F2463C7-261A-ABDE-E80C-756B22745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8330" y="5944310"/>
            <a:ext cx="6241707" cy="33840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6E6DF0A6-15E3-1A34-0332-0ED67A2EE3CE}"/>
              </a:ext>
            </a:extLst>
          </p:cNvPr>
          <p:cNvCxnSpPr>
            <a:cxnSpLocks/>
          </p:cNvCxnSpPr>
          <p:nvPr/>
        </p:nvCxnSpPr>
        <p:spPr>
          <a:xfrm>
            <a:off x="5474590" y="3853934"/>
            <a:ext cx="89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8B758694-B4F1-FB14-04D0-514A1C541C52}"/>
              </a:ext>
            </a:extLst>
          </p:cNvPr>
          <p:cNvSpPr txBox="1"/>
          <p:nvPr/>
        </p:nvSpPr>
        <p:spPr>
          <a:xfrm>
            <a:off x="4661785" y="366926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R = 1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70B79F6-0D68-6C1A-8DE2-06F209FFD04F}"/>
              </a:ext>
            </a:extLst>
          </p:cNvPr>
          <p:cNvGrpSpPr/>
          <p:nvPr/>
        </p:nvGrpSpPr>
        <p:grpSpPr>
          <a:xfrm>
            <a:off x="5303369" y="4311837"/>
            <a:ext cx="1493624" cy="1498457"/>
            <a:chOff x="1072691" y="4311837"/>
            <a:chExt cx="1493624" cy="1498457"/>
          </a:xfrm>
        </p:grpSpPr>
        <p:sp>
          <p:nvSpPr>
            <p:cNvPr id="146" name="Oval 24">
              <a:extLst>
                <a:ext uri="{FF2B5EF4-FFF2-40B4-BE49-F238E27FC236}">
                  <a16:creationId xmlns:a16="http://schemas.microsoft.com/office/drawing/2014/main" id="{F5609B24-2D88-FCA7-5CF6-E49ABD5D0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7" name="Oval 38">
              <a:extLst>
                <a:ext uri="{FF2B5EF4-FFF2-40B4-BE49-F238E27FC236}">
                  <a16:creationId xmlns:a16="http://schemas.microsoft.com/office/drawing/2014/main" id="{F5597013-4573-7EF4-922D-490049FFF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8" name="Oval 43">
              <a:extLst>
                <a:ext uri="{FF2B5EF4-FFF2-40B4-BE49-F238E27FC236}">
                  <a16:creationId xmlns:a16="http://schemas.microsoft.com/office/drawing/2014/main" id="{2488DE42-A19C-A5E7-E31B-FA015695F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9" name="Oval 49">
              <a:extLst>
                <a:ext uri="{FF2B5EF4-FFF2-40B4-BE49-F238E27FC236}">
                  <a16:creationId xmlns:a16="http://schemas.microsoft.com/office/drawing/2014/main" id="{921876F3-A7A3-C22C-E9E8-2D1FE341A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50" name="AutoShape 51">
              <a:extLst>
                <a:ext uri="{FF2B5EF4-FFF2-40B4-BE49-F238E27FC236}">
                  <a16:creationId xmlns:a16="http://schemas.microsoft.com/office/drawing/2014/main" id="{677058DA-46C0-CAFA-DCD6-0BBA24751AD9}"/>
                </a:ext>
              </a:extLst>
            </p:cNvPr>
            <p:cNvCxnSpPr>
              <a:cxnSpLocks noChangeShapeType="1"/>
              <a:stCxn id="148" idx="0"/>
              <a:endCxn id="147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" name="AutoShape 52">
              <a:extLst>
                <a:ext uri="{FF2B5EF4-FFF2-40B4-BE49-F238E27FC236}">
                  <a16:creationId xmlns:a16="http://schemas.microsoft.com/office/drawing/2014/main" id="{BA3B0A9C-C304-94B3-18F3-F280FAD0B3F5}"/>
                </a:ext>
              </a:extLst>
            </p:cNvPr>
            <p:cNvCxnSpPr>
              <a:cxnSpLocks noChangeShapeType="1"/>
              <a:stCxn id="148" idx="0"/>
              <a:endCxn id="146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2" name="AutoShape 53">
              <a:extLst>
                <a:ext uri="{FF2B5EF4-FFF2-40B4-BE49-F238E27FC236}">
                  <a16:creationId xmlns:a16="http://schemas.microsoft.com/office/drawing/2014/main" id="{2EA2BBC6-A5FA-209C-DB89-DB8909DB216B}"/>
                </a:ext>
              </a:extLst>
            </p:cNvPr>
            <p:cNvCxnSpPr>
              <a:cxnSpLocks noChangeShapeType="1"/>
              <a:stCxn id="149" idx="0"/>
              <a:endCxn id="147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3" name="AutoShape 54">
              <a:extLst>
                <a:ext uri="{FF2B5EF4-FFF2-40B4-BE49-F238E27FC236}">
                  <a16:creationId xmlns:a16="http://schemas.microsoft.com/office/drawing/2014/main" id="{C85EAF7C-FBB2-8973-26B0-4E7103FC8764}"/>
                </a:ext>
              </a:extLst>
            </p:cNvPr>
            <p:cNvCxnSpPr>
              <a:cxnSpLocks noChangeShapeType="1"/>
              <a:stCxn id="149" idx="0"/>
              <a:endCxn id="146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4" name="Line 71">
              <a:extLst>
                <a:ext uri="{FF2B5EF4-FFF2-40B4-BE49-F238E27FC236}">
                  <a16:creationId xmlns:a16="http://schemas.microsoft.com/office/drawing/2014/main" id="{195079AF-BF47-890D-65B9-DD300677F9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5" name="Line 72">
              <a:extLst>
                <a:ext uri="{FF2B5EF4-FFF2-40B4-BE49-F238E27FC236}">
                  <a16:creationId xmlns:a16="http://schemas.microsoft.com/office/drawing/2014/main" id="{DF8DFF0F-85B3-7651-9D57-9B8BB6B7F5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6" name="Line 73">
              <a:extLst>
                <a:ext uri="{FF2B5EF4-FFF2-40B4-BE49-F238E27FC236}">
                  <a16:creationId xmlns:a16="http://schemas.microsoft.com/office/drawing/2014/main" id="{421E6B38-EEFE-5588-C38E-1633E2B814A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7" name="Line 74">
              <a:extLst>
                <a:ext uri="{FF2B5EF4-FFF2-40B4-BE49-F238E27FC236}">
                  <a16:creationId xmlns:a16="http://schemas.microsoft.com/office/drawing/2014/main" id="{974E64E0-3921-1F3E-EF70-274E1430211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8" name="Rectangle: Rounded Corners 1">
              <a:extLst>
                <a:ext uri="{FF2B5EF4-FFF2-40B4-BE49-F238E27FC236}">
                  <a16:creationId xmlns:a16="http://schemas.microsoft.com/office/drawing/2014/main" id="{4AD47A69-1B15-59EF-7D21-96559CC04253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3F66749-6F35-3D2A-B7A0-C340C0B0FB3C}"/>
              </a:ext>
            </a:extLst>
          </p:cNvPr>
          <p:cNvGrpSpPr/>
          <p:nvPr/>
        </p:nvGrpSpPr>
        <p:grpSpPr>
          <a:xfrm>
            <a:off x="6883321" y="4311837"/>
            <a:ext cx="1493624" cy="1498457"/>
            <a:chOff x="1072691" y="4311837"/>
            <a:chExt cx="1493624" cy="1498457"/>
          </a:xfrm>
        </p:grpSpPr>
        <p:sp>
          <p:nvSpPr>
            <p:cNvPr id="162" name="Oval 24">
              <a:extLst>
                <a:ext uri="{FF2B5EF4-FFF2-40B4-BE49-F238E27FC236}">
                  <a16:creationId xmlns:a16="http://schemas.microsoft.com/office/drawing/2014/main" id="{84238D6A-024F-F83F-F5BA-58B2EDFA4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3" name="Oval 38">
              <a:extLst>
                <a:ext uri="{FF2B5EF4-FFF2-40B4-BE49-F238E27FC236}">
                  <a16:creationId xmlns:a16="http://schemas.microsoft.com/office/drawing/2014/main" id="{47089570-3C83-75C4-284A-7DBA7525D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4" name="Oval 43">
              <a:extLst>
                <a:ext uri="{FF2B5EF4-FFF2-40B4-BE49-F238E27FC236}">
                  <a16:creationId xmlns:a16="http://schemas.microsoft.com/office/drawing/2014/main" id="{A6822CD4-5936-DB4C-63B8-29152EEAC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5" name="Oval 49">
              <a:extLst>
                <a:ext uri="{FF2B5EF4-FFF2-40B4-BE49-F238E27FC236}">
                  <a16:creationId xmlns:a16="http://schemas.microsoft.com/office/drawing/2014/main" id="{E741A5A1-78C0-33BD-B184-ECC7F1219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66" name="AutoShape 51">
              <a:extLst>
                <a:ext uri="{FF2B5EF4-FFF2-40B4-BE49-F238E27FC236}">
                  <a16:creationId xmlns:a16="http://schemas.microsoft.com/office/drawing/2014/main" id="{6BB12228-4516-DE85-A9DD-CF09253F3BD3}"/>
                </a:ext>
              </a:extLst>
            </p:cNvPr>
            <p:cNvCxnSpPr>
              <a:cxnSpLocks noChangeShapeType="1"/>
              <a:stCxn id="164" idx="0"/>
              <a:endCxn id="163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7" name="AutoShape 52">
              <a:extLst>
                <a:ext uri="{FF2B5EF4-FFF2-40B4-BE49-F238E27FC236}">
                  <a16:creationId xmlns:a16="http://schemas.microsoft.com/office/drawing/2014/main" id="{563677A1-77B4-CA28-2CB2-E23D23A9B72C}"/>
                </a:ext>
              </a:extLst>
            </p:cNvPr>
            <p:cNvCxnSpPr>
              <a:cxnSpLocks noChangeShapeType="1"/>
              <a:stCxn id="164" idx="0"/>
              <a:endCxn id="162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8" name="AutoShape 53">
              <a:extLst>
                <a:ext uri="{FF2B5EF4-FFF2-40B4-BE49-F238E27FC236}">
                  <a16:creationId xmlns:a16="http://schemas.microsoft.com/office/drawing/2014/main" id="{A3CE9F01-6327-8FAE-98FB-4C871346BB92}"/>
                </a:ext>
              </a:extLst>
            </p:cNvPr>
            <p:cNvCxnSpPr>
              <a:cxnSpLocks noChangeShapeType="1"/>
              <a:stCxn id="165" idx="0"/>
              <a:endCxn id="163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9" name="AutoShape 54">
              <a:extLst>
                <a:ext uri="{FF2B5EF4-FFF2-40B4-BE49-F238E27FC236}">
                  <a16:creationId xmlns:a16="http://schemas.microsoft.com/office/drawing/2014/main" id="{1233D3EA-D658-29B9-2542-FF339ADFA31A}"/>
                </a:ext>
              </a:extLst>
            </p:cNvPr>
            <p:cNvCxnSpPr>
              <a:cxnSpLocks noChangeShapeType="1"/>
              <a:stCxn id="165" idx="0"/>
              <a:endCxn id="162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0" name="Line 71">
              <a:extLst>
                <a:ext uri="{FF2B5EF4-FFF2-40B4-BE49-F238E27FC236}">
                  <a16:creationId xmlns:a16="http://schemas.microsoft.com/office/drawing/2014/main" id="{324E039D-F152-8EE8-AB65-807DF450B14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1" name="Line 72">
              <a:extLst>
                <a:ext uri="{FF2B5EF4-FFF2-40B4-BE49-F238E27FC236}">
                  <a16:creationId xmlns:a16="http://schemas.microsoft.com/office/drawing/2014/main" id="{890BBE21-68C7-F8E3-14BC-55C1F09BAC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2" name="Line 73">
              <a:extLst>
                <a:ext uri="{FF2B5EF4-FFF2-40B4-BE49-F238E27FC236}">
                  <a16:creationId xmlns:a16="http://schemas.microsoft.com/office/drawing/2014/main" id="{F7C90B00-E5FF-2894-3873-6B5DE6F8481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3" name="Line 74">
              <a:extLst>
                <a:ext uri="{FF2B5EF4-FFF2-40B4-BE49-F238E27FC236}">
                  <a16:creationId xmlns:a16="http://schemas.microsoft.com/office/drawing/2014/main" id="{14B50BAD-EF29-B059-CA87-57A6D30C787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4" name="Rectangle: Rounded Corners 1">
              <a:extLst>
                <a:ext uri="{FF2B5EF4-FFF2-40B4-BE49-F238E27FC236}">
                  <a16:creationId xmlns:a16="http://schemas.microsoft.com/office/drawing/2014/main" id="{607D2136-36E2-0B14-31B1-F866AA86946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259B306-E303-6CA7-B48C-8EB493B8E5A9}"/>
              </a:ext>
            </a:extLst>
          </p:cNvPr>
          <p:cNvGrpSpPr/>
          <p:nvPr/>
        </p:nvGrpSpPr>
        <p:grpSpPr>
          <a:xfrm>
            <a:off x="8461030" y="4310266"/>
            <a:ext cx="1493624" cy="1498457"/>
            <a:chOff x="1072691" y="4311837"/>
            <a:chExt cx="1493624" cy="1498457"/>
          </a:xfrm>
        </p:grpSpPr>
        <p:sp>
          <p:nvSpPr>
            <p:cNvPr id="176" name="Oval 24">
              <a:extLst>
                <a:ext uri="{FF2B5EF4-FFF2-40B4-BE49-F238E27FC236}">
                  <a16:creationId xmlns:a16="http://schemas.microsoft.com/office/drawing/2014/main" id="{5F17CBCA-1D70-B887-3DCC-3B515CD50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77" name="Oval 38">
              <a:extLst>
                <a:ext uri="{FF2B5EF4-FFF2-40B4-BE49-F238E27FC236}">
                  <a16:creationId xmlns:a16="http://schemas.microsoft.com/office/drawing/2014/main" id="{B252F24F-6FE4-6ADB-7795-A4D528890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78" name="Oval 43">
              <a:extLst>
                <a:ext uri="{FF2B5EF4-FFF2-40B4-BE49-F238E27FC236}">
                  <a16:creationId xmlns:a16="http://schemas.microsoft.com/office/drawing/2014/main" id="{433C2037-5345-3D7C-39E8-1E545509B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79" name="Oval 49">
              <a:extLst>
                <a:ext uri="{FF2B5EF4-FFF2-40B4-BE49-F238E27FC236}">
                  <a16:creationId xmlns:a16="http://schemas.microsoft.com/office/drawing/2014/main" id="{6FA87E82-89B9-EAAD-3DEA-F38F37E94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80" name="AutoShape 51">
              <a:extLst>
                <a:ext uri="{FF2B5EF4-FFF2-40B4-BE49-F238E27FC236}">
                  <a16:creationId xmlns:a16="http://schemas.microsoft.com/office/drawing/2014/main" id="{A99CECE4-D3B0-2ED7-6121-11C34D98681C}"/>
                </a:ext>
              </a:extLst>
            </p:cNvPr>
            <p:cNvCxnSpPr>
              <a:cxnSpLocks noChangeShapeType="1"/>
              <a:stCxn id="178" idx="0"/>
              <a:endCxn id="177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1" name="AutoShape 52">
              <a:extLst>
                <a:ext uri="{FF2B5EF4-FFF2-40B4-BE49-F238E27FC236}">
                  <a16:creationId xmlns:a16="http://schemas.microsoft.com/office/drawing/2014/main" id="{46B4BF4D-CF0E-54C7-A040-B7E5CEDDE151}"/>
                </a:ext>
              </a:extLst>
            </p:cNvPr>
            <p:cNvCxnSpPr>
              <a:cxnSpLocks noChangeShapeType="1"/>
              <a:stCxn id="178" idx="0"/>
              <a:endCxn id="176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2" name="AutoShape 53">
              <a:extLst>
                <a:ext uri="{FF2B5EF4-FFF2-40B4-BE49-F238E27FC236}">
                  <a16:creationId xmlns:a16="http://schemas.microsoft.com/office/drawing/2014/main" id="{B4ECE9BD-879C-8732-B78B-1D02E4F95A5E}"/>
                </a:ext>
              </a:extLst>
            </p:cNvPr>
            <p:cNvCxnSpPr>
              <a:cxnSpLocks noChangeShapeType="1"/>
              <a:stCxn id="179" idx="0"/>
              <a:endCxn id="177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3" name="AutoShape 54">
              <a:extLst>
                <a:ext uri="{FF2B5EF4-FFF2-40B4-BE49-F238E27FC236}">
                  <a16:creationId xmlns:a16="http://schemas.microsoft.com/office/drawing/2014/main" id="{3C5AAD1B-D8FF-AD92-9EE0-3D3557E1E1EE}"/>
                </a:ext>
              </a:extLst>
            </p:cNvPr>
            <p:cNvCxnSpPr>
              <a:cxnSpLocks noChangeShapeType="1"/>
              <a:stCxn id="179" idx="0"/>
              <a:endCxn id="176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4" name="Line 71">
              <a:extLst>
                <a:ext uri="{FF2B5EF4-FFF2-40B4-BE49-F238E27FC236}">
                  <a16:creationId xmlns:a16="http://schemas.microsoft.com/office/drawing/2014/main" id="{34DE36D0-2E9E-9363-56FB-77D4BF6877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5" name="Line 72">
              <a:extLst>
                <a:ext uri="{FF2B5EF4-FFF2-40B4-BE49-F238E27FC236}">
                  <a16:creationId xmlns:a16="http://schemas.microsoft.com/office/drawing/2014/main" id="{6542C712-5A83-2ECC-F573-232A1D8A9FE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6" name="Line 73">
              <a:extLst>
                <a:ext uri="{FF2B5EF4-FFF2-40B4-BE49-F238E27FC236}">
                  <a16:creationId xmlns:a16="http://schemas.microsoft.com/office/drawing/2014/main" id="{59BE9541-184D-92CC-162F-31E8C75511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7" name="Line 74">
              <a:extLst>
                <a:ext uri="{FF2B5EF4-FFF2-40B4-BE49-F238E27FC236}">
                  <a16:creationId xmlns:a16="http://schemas.microsoft.com/office/drawing/2014/main" id="{7E60E2D2-A463-5537-A5DA-1CCE9F48316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8" name="Rectangle: Rounded Corners 1">
              <a:extLst>
                <a:ext uri="{FF2B5EF4-FFF2-40B4-BE49-F238E27FC236}">
                  <a16:creationId xmlns:a16="http://schemas.microsoft.com/office/drawing/2014/main" id="{46B76B28-D2E9-5694-228E-F45AF95ABD08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594BDCB-C5E8-C60F-0A23-F357AD1AB79F}"/>
              </a:ext>
            </a:extLst>
          </p:cNvPr>
          <p:cNvGrpSpPr/>
          <p:nvPr/>
        </p:nvGrpSpPr>
        <p:grpSpPr>
          <a:xfrm>
            <a:off x="10046413" y="4310266"/>
            <a:ext cx="1493624" cy="1498457"/>
            <a:chOff x="1072691" y="4311837"/>
            <a:chExt cx="1493624" cy="1498457"/>
          </a:xfrm>
        </p:grpSpPr>
        <p:sp>
          <p:nvSpPr>
            <p:cNvPr id="190" name="Oval 24">
              <a:extLst>
                <a:ext uri="{FF2B5EF4-FFF2-40B4-BE49-F238E27FC236}">
                  <a16:creationId xmlns:a16="http://schemas.microsoft.com/office/drawing/2014/main" id="{2C62B264-3B1A-AD5D-36E0-B1E2CB58D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1" name="Oval 38">
              <a:extLst>
                <a:ext uri="{FF2B5EF4-FFF2-40B4-BE49-F238E27FC236}">
                  <a16:creationId xmlns:a16="http://schemas.microsoft.com/office/drawing/2014/main" id="{47F9FFA2-8F22-2F9C-77FF-ABB81CD39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2" name="Oval 43">
              <a:extLst>
                <a:ext uri="{FF2B5EF4-FFF2-40B4-BE49-F238E27FC236}">
                  <a16:creationId xmlns:a16="http://schemas.microsoft.com/office/drawing/2014/main" id="{0D043FA9-EC9D-EB41-6065-A9ABA6D0D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3" name="Oval 49">
              <a:extLst>
                <a:ext uri="{FF2B5EF4-FFF2-40B4-BE49-F238E27FC236}">
                  <a16:creationId xmlns:a16="http://schemas.microsoft.com/office/drawing/2014/main" id="{B304DE94-A575-0B7E-1AB0-01756C758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94" name="AutoShape 51">
              <a:extLst>
                <a:ext uri="{FF2B5EF4-FFF2-40B4-BE49-F238E27FC236}">
                  <a16:creationId xmlns:a16="http://schemas.microsoft.com/office/drawing/2014/main" id="{12EF3A30-0BE1-F3A4-BFFD-A4C252BA395B}"/>
                </a:ext>
              </a:extLst>
            </p:cNvPr>
            <p:cNvCxnSpPr>
              <a:cxnSpLocks noChangeShapeType="1"/>
              <a:stCxn id="192" idx="0"/>
              <a:endCxn id="191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5" name="AutoShape 52">
              <a:extLst>
                <a:ext uri="{FF2B5EF4-FFF2-40B4-BE49-F238E27FC236}">
                  <a16:creationId xmlns:a16="http://schemas.microsoft.com/office/drawing/2014/main" id="{81A0264A-F35D-8807-B4B2-050E5C4AB8B8}"/>
                </a:ext>
              </a:extLst>
            </p:cNvPr>
            <p:cNvCxnSpPr>
              <a:cxnSpLocks noChangeShapeType="1"/>
              <a:stCxn id="192" idx="0"/>
              <a:endCxn id="190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6" name="AutoShape 53">
              <a:extLst>
                <a:ext uri="{FF2B5EF4-FFF2-40B4-BE49-F238E27FC236}">
                  <a16:creationId xmlns:a16="http://schemas.microsoft.com/office/drawing/2014/main" id="{95190A53-6B68-7DA7-78F6-AC40192C2AE1}"/>
                </a:ext>
              </a:extLst>
            </p:cNvPr>
            <p:cNvCxnSpPr>
              <a:cxnSpLocks noChangeShapeType="1"/>
              <a:stCxn id="193" idx="0"/>
              <a:endCxn id="191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7" name="AutoShape 54">
              <a:extLst>
                <a:ext uri="{FF2B5EF4-FFF2-40B4-BE49-F238E27FC236}">
                  <a16:creationId xmlns:a16="http://schemas.microsoft.com/office/drawing/2014/main" id="{DFFABBF7-5A49-F1CE-97F6-DB87443094D4}"/>
                </a:ext>
              </a:extLst>
            </p:cNvPr>
            <p:cNvCxnSpPr>
              <a:cxnSpLocks noChangeShapeType="1"/>
              <a:stCxn id="193" idx="0"/>
              <a:endCxn id="190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8" name="Line 71">
              <a:extLst>
                <a:ext uri="{FF2B5EF4-FFF2-40B4-BE49-F238E27FC236}">
                  <a16:creationId xmlns:a16="http://schemas.microsoft.com/office/drawing/2014/main" id="{624F02D0-7C4B-793F-AAAF-BEA90FA54AE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99" name="Line 72">
              <a:extLst>
                <a:ext uri="{FF2B5EF4-FFF2-40B4-BE49-F238E27FC236}">
                  <a16:creationId xmlns:a16="http://schemas.microsoft.com/office/drawing/2014/main" id="{6931B984-22B9-87D0-0AF5-2F82A6037B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00" name="Line 73">
              <a:extLst>
                <a:ext uri="{FF2B5EF4-FFF2-40B4-BE49-F238E27FC236}">
                  <a16:creationId xmlns:a16="http://schemas.microsoft.com/office/drawing/2014/main" id="{221231C3-05B1-0886-CC19-4B6ED389D97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01" name="Line 74">
              <a:extLst>
                <a:ext uri="{FF2B5EF4-FFF2-40B4-BE49-F238E27FC236}">
                  <a16:creationId xmlns:a16="http://schemas.microsoft.com/office/drawing/2014/main" id="{06D8D438-4A61-A85C-6194-978823118F2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02" name="Rectangle: Rounded Corners 1">
              <a:extLst>
                <a:ext uri="{FF2B5EF4-FFF2-40B4-BE49-F238E27FC236}">
                  <a16:creationId xmlns:a16="http://schemas.microsoft.com/office/drawing/2014/main" id="{8B44BA09-5EA4-4363-A432-84EA9A6B9578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945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  <p:bldP spid="17" grpId="0" animBg="1"/>
      <p:bldP spid="18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6" grpId="0" animBg="1"/>
      <p:bldP spid="50" grpId="0" animBg="1"/>
      <p:bldP spid="54" grpId="0"/>
      <p:bldP spid="58" grpId="0" animBg="1"/>
      <p:bldP spid="59" grpId="0" animBg="1"/>
      <p:bldP spid="122" grpId="0" animBg="1"/>
      <p:bldP spid="123" grpId="0" animBg="1"/>
      <p:bldP spid="141" grpId="0" animBg="1"/>
      <p:bldP spid="14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multi-plane F</a:t>
            </a:r>
            <a:r>
              <a:rPr lang="en-GB"/>
              <a:t>a</a:t>
            </a:r>
            <a:r>
              <a:rPr lang="en-IT"/>
              <a:t>t-Tree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64E548-FAE8-6EF0-6595-C5869862D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T"/>
                  <a:t>when K</a:t>
                </a:r>
                <a14:m>
                  <m:oMath xmlns:m="http://schemas.openxmlformats.org/officeDocument/2006/math">
                    <m:r>
                      <a:rPr lang="en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IT"/>
                  <a:t>R the Fat-Tree is called </a:t>
                </a:r>
                <a:r>
                  <a:rPr lang="en-IT" i="1"/>
                  <a:t>multi-plane</a:t>
                </a:r>
              </a:p>
              <a:p>
                <a:r>
                  <a:rPr lang="en-IT"/>
                  <a:t>the ToF nodes are partitioned in sets called </a:t>
                </a:r>
                <a:r>
                  <a:rPr lang="en-IT" i="1"/>
                  <a:t>planes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64E548-FAE8-6EF0-6595-C5869862D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1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Oval 22">
            <a:extLst>
              <a:ext uri="{FF2B5EF4-FFF2-40B4-BE49-F238E27FC236}">
                <a16:creationId xmlns:a16="http://schemas.microsoft.com/office/drawing/2014/main" id="{A9F022B2-8209-D6CD-B7F4-6FB775149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0" name="Oval 23">
            <a:extLst>
              <a:ext uri="{FF2B5EF4-FFF2-40B4-BE49-F238E27FC236}">
                <a16:creationId xmlns:a16="http://schemas.microsoft.com/office/drawing/2014/main" id="{680CAE78-80F1-D39F-47BF-8E307BDE1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828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" name="AutoShape 30">
            <a:extLst>
              <a:ext uri="{FF2B5EF4-FFF2-40B4-BE49-F238E27FC236}">
                <a16:creationId xmlns:a16="http://schemas.microsoft.com/office/drawing/2014/main" id="{F76A8C72-78CF-09B4-FC07-950CFFC15690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>
            <a:off x="4803470" y="3604404"/>
            <a:ext cx="7763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" name="AutoShape 31">
            <a:extLst>
              <a:ext uri="{FF2B5EF4-FFF2-40B4-BE49-F238E27FC236}">
                <a16:creationId xmlns:a16="http://schemas.microsoft.com/office/drawing/2014/main" id="{5BED37A6-1CDF-4DD2-7AD3-738B20BB7C3C}"/>
              </a:ext>
            </a:extLst>
          </p:cNvPr>
          <p:cNvCxnSpPr>
            <a:cxnSpLocks noChangeShapeType="1"/>
            <a:stCxn id="210" idx="4"/>
            <a:endCxn id="233" idx="0"/>
          </p:cNvCxnSpPr>
          <p:nvPr/>
        </p:nvCxnSpPr>
        <p:spPr bwMode="auto">
          <a:xfrm flipH="1">
            <a:off x="4149607" y="3604404"/>
            <a:ext cx="3029491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3" name="AutoShape 32">
            <a:extLst>
              <a:ext uri="{FF2B5EF4-FFF2-40B4-BE49-F238E27FC236}">
                <a16:creationId xmlns:a16="http://schemas.microsoft.com/office/drawing/2014/main" id="{2428D4A1-EB6E-6A05-EB2C-D3D8F2599B53}"/>
              </a:ext>
            </a:extLst>
          </p:cNvPr>
          <p:cNvCxnSpPr>
            <a:cxnSpLocks noChangeShapeType="1"/>
            <a:stCxn id="209" idx="4"/>
            <a:endCxn id="262" idx="0"/>
          </p:cNvCxnSpPr>
          <p:nvPr/>
        </p:nvCxnSpPr>
        <p:spPr bwMode="auto">
          <a:xfrm>
            <a:off x="4803470" y="3604404"/>
            <a:ext cx="1644000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4" name="AutoShape 33">
            <a:extLst>
              <a:ext uri="{FF2B5EF4-FFF2-40B4-BE49-F238E27FC236}">
                <a16:creationId xmlns:a16="http://schemas.microsoft.com/office/drawing/2014/main" id="{02898E4B-1801-1D8E-4ACF-EA5B07E2F456}"/>
              </a:ext>
            </a:extLst>
          </p:cNvPr>
          <p:cNvCxnSpPr>
            <a:cxnSpLocks noChangeShapeType="1"/>
            <a:stCxn id="209" idx="4"/>
            <a:endCxn id="276" idx="0"/>
          </p:cNvCxnSpPr>
          <p:nvPr/>
        </p:nvCxnSpPr>
        <p:spPr bwMode="auto">
          <a:xfrm>
            <a:off x="4803470" y="3604404"/>
            <a:ext cx="322938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AutoShape 34">
            <a:extLst>
              <a:ext uri="{FF2B5EF4-FFF2-40B4-BE49-F238E27FC236}">
                <a16:creationId xmlns:a16="http://schemas.microsoft.com/office/drawing/2014/main" id="{68AAEE2C-CCB4-8FED-5BDC-4C4AF7E8A8B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>
            <a:off x="7179098" y="3604404"/>
            <a:ext cx="124216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AutoShape 35">
            <a:extLst>
              <a:ext uri="{FF2B5EF4-FFF2-40B4-BE49-F238E27FC236}">
                <a16:creationId xmlns:a16="http://schemas.microsoft.com/office/drawing/2014/main" id="{9026E585-D2D3-99BE-EE60-DF5A3C156BF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 flipH="1">
            <a:off x="5688507" y="3604404"/>
            <a:ext cx="1490590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7" name="AutoShape 40">
            <a:extLst>
              <a:ext uri="{FF2B5EF4-FFF2-40B4-BE49-F238E27FC236}">
                <a16:creationId xmlns:a16="http://schemas.microsoft.com/office/drawing/2014/main" id="{339F0FFE-2795-87B6-7377-714A4E09D19F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 flipH="1">
            <a:off x="3266298" y="3604404"/>
            <a:ext cx="153717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AutoShape 41">
            <a:extLst>
              <a:ext uri="{FF2B5EF4-FFF2-40B4-BE49-F238E27FC236}">
                <a16:creationId xmlns:a16="http://schemas.microsoft.com/office/drawing/2014/main" id="{3B08269B-38DE-312F-F657-AF1A6A14F7DF}"/>
              </a:ext>
            </a:extLst>
          </p:cNvPr>
          <p:cNvCxnSpPr>
            <a:cxnSpLocks noChangeShapeType="1"/>
            <a:stCxn id="210" idx="4"/>
            <a:endCxn id="275" idx="0"/>
          </p:cNvCxnSpPr>
          <p:nvPr/>
        </p:nvCxnSpPr>
        <p:spPr bwMode="auto">
          <a:xfrm>
            <a:off x="7179098" y="3604404"/>
            <a:ext cx="171355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9" name="Oval 91">
            <a:extLst>
              <a:ext uri="{FF2B5EF4-FFF2-40B4-BE49-F238E27FC236}">
                <a16:creationId xmlns:a16="http://schemas.microsoft.com/office/drawing/2014/main" id="{18E18C0E-A68F-6C6B-0E88-3E62DBFBB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022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20" name="Oval 92">
            <a:extLst>
              <a:ext uri="{FF2B5EF4-FFF2-40B4-BE49-F238E27FC236}">
                <a16:creationId xmlns:a16="http://schemas.microsoft.com/office/drawing/2014/main" id="{CEC027C2-C6F6-FEC2-BC8D-C55E6D865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8533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21" name="AutoShape 93">
            <a:extLst>
              <a:ext uri="{FF2B5EF4-FFF2-40B4-BE49-F238E27FC236}">
                <a16:creationId xmlns:a16="http://schemas.microsoft.com/office/drawing/2014/main" id="{2CAE1325-B794-F121-D6AE-2E6B32C1EC29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4881104" y="3604404"/>
            <a:ext cx="683187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AutoShape 94">
            <a:extLst>
              <a:ext uri="{FF2B5EF4-FFF2-40B4-BE49-F238E27FC236}">
                <a16:creationId xmlns:a16="http://schemas.microsoft.com/office/drawing/2014/main" id="{FC45785A-F9AE-E58D-9E68-7112E65EF898}"/>
              </a:ext>
            </a:extLst>
          </p:cNvPr>
          <p:cNvCxnSpPr>
            <a:cxnSpLocks noChangeShapeType="1"/>
            <a:stCxn id="219" idx="4"/>
            <a:endCxn id="262" idx="0"/>
          </p:cNvCxnSpPr>
          <p:nvPr/>
        </p:nvCxnSpPr>
        <p:spPr bwMode="auto">
          <a:xfrm>
            <a:off x="5564292" y="3604404"/>
            <a:ext cx="88317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3" name="AutoShape 95">
            <a:extLst>
              <a:ext uri="{FF2B5EF4-FFF2-40B4-BE49-F238E27FC236}">
                <a16:creationId xmlns:a16="http://schemas.microsoft.com/office/drawing/2014/main" id="{A76F7D29-339E-B8A8-5F3A-B7F8A48FD802}"/>
              </a:ext>
            </a:extLst>
          </p:cNvPr>
          <p:cNvCxnSpPr>
            <a:cxnSpLocks noChangeShapeType="1"/>
            <a:stCxn id="219" idx="4"/>
            <a:endCxn id="276" idx="0"/>
          </p:cNvCxnSpPr>
          <p:nvPr/>
        </p:nvCxnSpPr>
        <p:spPr bwMode="auto">
          <a:xfrm>
            <a:off x="5564292" y="3604404"/>
            <a:ext cx="2468561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AutoShape 96">
            <a:extLst>
              <a:ext uri="{FF2B5EF4-FFF2-40B4-BE49-F238E27FC236}">
                <a16:creationId xmlns:a16="http://schemas.microsoft.com/office/drawing/2014/main" id="{5E9C4C8D-A3FB-3A0D-2B65-7CB131C1FEF2}"/>
              </a:ext>
            </a:extLst>
          </p:cNvPr>
          <p:cNvCxnSpPr>
            <a:cxnSpLocks noChangeShapeType="1"/>
            <a:stCxn id="220" idx="4"/>
            <a:endCxn id="233" idx="0"/>
          </p:cNvCxnSpPr>
          <p:nvPr/>
        </p:nvCxnSpPr>
        <p:spPr bwMode="auto">
          <a:xfrm flipH="1">
            <a:off x="4149607" y="3604404"/>
            <a:ext cx="2284196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" name="AutoShape 97">
            <a:extLst>
              <a:ext uri="{FF2B5EF4-FFF2-40B4-BE49-F238E27FC236}">
                <a16:creationId xmlns:a16="http://schemas.microsoft.com/office/drawing/2014/main" id="{C9C72D53-EDDF-1818-F8A4-27652832C4C5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 flipH="1">
            <a:off x="5688507" y="3604404"/>
            <a:ext cx="74529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" name="AutoShape 98">
            <a:extLst>
              <a:ext uri="{FF2B5EF4-FFF2-40B4-BE49-F238E27FC236}">
                <a16:creationId xmlns:a16="http://schemas.microsoft.com/office/drawing/2014/main" id="{8B998106-B2C7-77C9-8F25-FB61D805822E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>
            <a:off x="6433803" y="3604404"/>
            <a:ext cx="86951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AutoShape 99">
            <a:extLst>
              <a:ext uri="{FF2B5EF4-FFF2-40B4-BE49-F238E27FC236}">
                <a16:creationId xmlns:a16="http://schemas.microsoft.com/office/drawing/2014/main" id="{5F1725C8-A508-5940-2A29-E21BF51A1541}"/>
              </a:ext>
            </a:extLst>
          </p:cNvPr>
          <p:cNvCxnSpPr>
            <a:cxnSpLocks noChangeShapeType="1"/>
            <a:stCxn id="220" idx="4"/>
            <a:endCxn id="275" idx="0"/>
          </p:cNvCxnSpPr>
          <p:nvPr/>
        </p:nvCxnSpPr>
        <p:spPr bwMode="auto">
          <a:xfrm>
            <a:off x="6433803" y="3604404"/>
            <a:ext cx="245884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8" name="AutoShape 102">
            <a:extLst>
              <a:ext uri="{FF2B5EF4-FFF2-40B4-BE49-F238E27FC236}">
                <a16:creationId xmlns:a16="http://schemas.microsoft.com/office/drawing/2014/main" id="{307B3DE9-37B5-E20B-A071-E06A9E1894A1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3266298" y="3604404"/>
            <a:ext cx="2297993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9" name="Text Box 70">
            <a:extLst>
              <a:ext uri="{FF2B5EF4-FFF2-40B4-BE49-F238E27FC236}">
                <a16:creationId xmlns:a16="http://schemas.microsoft.com/office/drawing/2014/main" id="{BB96ADA4-D4DC-6E13-2952-7031BE37C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636" y="6103714"/>
            <a:ext cx="6241707" cy="33840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30E9A8A-EC02-553C-0982-FE4AE9C7F976}"/>
              </a:ext>
            </a:extLst>
          </p:cNvPr>
          <p:cNvGrpSpPr/>
          <p:nvPr/>
        </p:nvGrpSpPr>
        <p:grpSpPr>
          <a:xfrm>
            <a:off x="2986675" y="4471241"/>
            <a:ext cx="1493624" cy="1498457"/>
            <a:chOff x="1072691" y="4311837"/>
            <a:chExt cx="1493624" cy="1498457"/>
          </a:xfrm>
        </p:grpSpPr>
        <p:sp>
          <p:nvSpPr>
            <p:cNvPr id="233" name="Oval 24">
              <a:extLst>
                <a:ext uri="{FF2B5EF4-FFF2-40B4-BE49-F238E27FC236}">
                  <a16:creationId xmlns:a16="http://schemas.microsoft.com/office/drawing/2014/main" id="{DC72F44D-7961-8B36-5C27-72BB54A82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4" name="Oval 38">
              <a:extLst>
                <a:ext uri="{FF2B5EF4-FFF2-40B4-BE49-F238E27FC236}">
                  <a16:creationId xmlns:a16="http://schemas.microsoft.com/office/drawing/2014/main" id="{1800679D-CBA7-EF21-1EFF-6FA8ADC76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5" name="Oval 43">
              <a:extLst>
                <a:ext uri="{FF2B5EF4-FFF2-40B4-BE49-F238E27FC236}">
                  <a16:creationId xmlns:a16="http://schemas.microsoft.com/office/drawing/2014/main" id="{4745CCC5-F6E3-7483-A206-20534D360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6" name="Oval 49">
              <a:extLst>
                <a:ext uri="{FF2B5EF4-FFF2-40B4-BE49-F238E27FC236}">
                  <a16:creationId xmlns:a16="http://schemas.microsoft.com/office/drawing/2014/main" id="{2B948F27-B466-B799-B0F5-F86EC3D75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" name="AutoShape 51">
              <a:extLst>
                <a:ext uri="{FF2B5EF4-FFF2-40B4-BE49-F238E27FC236}">
                  <a16:creationId xmlns:a16="http://schemas.microsoft.com/office/drawing/2014/main" id="{A5401A22-76E1-789B-3E0B-FC9FD01728D9}"/>
                </a:ext>
              </a:extLst>
            </p:cNvPr>
            <p:cNvCxnSpPr>
              <a:cxnSpLocks noChangeShapeType="1"/>
              <a:stCxn id="235" idx="0"/>
              <a:endCxn id="234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8" name="AutoShape 52">
              <a:extLst>
                <a:ext uri="{FF2B5EF4-FFF2-40B4-BE49-F238E27FC236}">
                  <a16:creationId xmlns:a16="http://schemas.microsoft.com/office/drawing/2014/main" id="{155D2E7F-F67A-2160-538E-992964CB7994}"/>
                </a:ext>
              </a:extLst>
            </p:cNvPr>
            <p:cNvCxnSpPr>
              <a:cxnSpLocks noChangeShapeType="1"/>
              <a:stCxn id="235" idx="0"/>
              <a:endCxn id="233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9" name="AutoShape 53">
              <a:extLst>
                <a:ext uri="{FF2B5EF4-FFF2-40B4-BE49-F238E27FC236}">
                  <a16:creationId xmlns:a16="http://schemas.microsoft.com/office/drawing/2014/main" id="{D1563E6A-2EC6-A63F-DCE9-8561CDA07C61}"/>
                </a:ext>
              </a:extLst>
            </p:cNvPr>
            <p:cNvCxnSpPr>
              <a:cxnSpLocks noChangeShapeType="1"/>
              <a:stCxn id="236" idx="0"/>
              <a:endCxn id="234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0" name="AutoShape 54">
              <a:extLst>
                <a:ext uri="{FF2B5EF4-FFF2-40B4-BE49-F238E27FC236}">
                  <a16:creationId xmlns:a16="http://schemas.microsoft.com/office/drawing/2014/main" id="{003BD76B-110B-9AE3-9D0A-BC5F4A365ACD}"/>
                </a:ext>
              </a:extLst>
            </p:cNvPr>
            <p:cNvCxnSpPr>
              <a:cxnSpLocks noChangeShapeType="1"/>
              <a:stCxn id="236" idx="0"/>
              <a:endCxn id="233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1" name="Line 71">
              <a:extLst>
                <a:ext uri="{FF2B5EF4-FFF2-40B4-BE49-F238E27FC236}">
                  <a16:creationId xmlns:a16="http://schemas.microsoft.com/office/drawing/2014/main" id="{F5EBC7B9-7236-A778-F8E9-3E81E5D4C0D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2" name="Line 72">
              <a:extLst>
                <a:ext uri="{FF2B5EF4-FFF2-40B4-BE49-F238E27FC236}">
                  <a16:creationId xmlns:a16="http://schemas.microsoft.com/office/drawing/2014/main" id="{0C29A6FA-3CC8-4A1A-9035-BA5FFC9886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3" name="Line 73">
              <a:extLst>
                <a:ext uri="{FF2B5EF4-FFF2-40B4-BE49-F238E27FC236}">
                  <a16:creationId xmlns:a16="http://schemas.microsoft.com/office/drawing/2014/main" id="{61195AF1-2B05-7DB7-AD92-26FD7CAB94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4" name="Line 74">
              <a:extLst>
                <a:ext uri="{FF2B5EF4-FFF2-40B4-BE49-F238E27FC236}">
                  <a16:creationId xmlns:a16="http://schemas.microsoft.com/office/drawing/2014/main" id="{F695615E-2016-390F-8567-2CE3B007CA3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5" name="Rectangle: Rounded Corners 1">
              <a:extLst>
                <a:ext uri="{FF2B5EF4-FFF2-40B4-BE49-F238E27FC236}">
                  <a16:creationId xmlns:a16="http://schemas.microsoft.com/office/drawing/2014/main" id="{DF53CF75-1329-149D-7524-BF087BB6C4F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9B55227-781E-DB2B-1997-478D1EF6AA27}"/>
              </a:ext>
            </a:extLst>
          </p:cNvPr>
          <p:cNvGrpSpPr/>
          <p:nvPr/>
        </p:nvGrpSpPr>
        <p:grpSpPr>
          <a:xfrm>
            <a:off x="4566627" y="4471241"/>
            <a:ext cx="1493624" cy="1498457"/>
            <a:chOff x="1072691" y="4311837"/>
            <a:chExt cx="1493624" cy="1498457"/>
          </a:xfrm>
        </p:grpSpPr>
        <p:sp>
          <p:nvSpPr>
            <p:cNvPr id="247" name="Oval 24">
              <a:extLst>
                <a:ext uri="{FF2B5EF4-FFF2-40B4-BE49-F238E27FC236}">
                  <a16:creationId xmlns:a16="http://schemas.microsoft.com/office/drawing/2014/main" id="{8CC07E70-2FB5-2643-FE12-053D9B848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8" name="Oval 38">
              <a:extLst>
                <a:ext uri="{FF2B5EF4-FFF2-40B4-BE49-F238E27FC236}">
                  <a16:creationId xmlns:a16="http://schemas.microsoft.com/office/drawing/2014/main" id="{54945E87-63D9-1869-4B6E-D9DD98881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9" name="Oval 43">
              <a:extLst>
                <a:ext uri="{FF2B5EF4-FFF2-40B4-BE49-F238E27FC236}">
                  <a16:creationId xmlns:a16="http://schemas.microsoft.com/office/drawing/2014/main" id="{EC4F6D93-7528-E5B8-43D8-6FBA7F223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0" name="Oval 49">
              <a:extLst>
                <a:ext uri="{FF2B5EF4-FFF2-40B4-BE49-F238E27FC236}">
                  <a16:creationId xmlns:a16="http://schemas.microsoft.com/office/drawing/2014/main" id="{827A72F9-88A5-92AE-B099-543E5C621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51" name="AutoShape 51">
              <a:extLst>
                <a:ext uri="{FF2B5EF4-FFF2-40B4-BE49-F238E27FC236}">
                  <a16:creationId xmlns:a16="http://schemas.microsoft.com/office/drawing/2014/main" id="{F8F0FA26-5EB0-CBE6-AB0B-F08E74A57AE5}"/>
                </a:ext>
              </a:extLst>
            </p:cNvPr>
            <p:cNvCxnSpPr>
              <a:cxnSpLocks noChangeShapeType="1"/>
              <a:stCxn id="249" idx="0"/>
              <a:endCxn id="248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2" name="AutoShape 52">
              <a:extLst>
                <a:ext uri="{FF2B5EF4-FFF2-40B4-BE49-F238E27FC236}">
                  <a16:creationId xmlns:a16="http://schemas.microsoft.com/office/drawing/2014/main" id="{1816E19F-510F-41C8-B22A-8ADE2F23E0CF}"/>
                </a:ext>
              </a:extLst>
            </p:cNvPr>
            <p:cNvCxnSpPr>
              <a:cxnSpLocks noChangeShapeType="1"/>
              <a:stCxn id="249" idx="0"/>
              <a:endCxn id="247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3" name="AutoShape 53">
              <a:extLst>
                <a:ext uri="{FF2B5EF4-FFF2-40B4-BE49-F238E27FC236}">
                  <a16:creationId xmlns:a16="http://schemas.microsoft.com/office/drawing/2014/main" id="{AEBC875C-0D70-A83B-48DC-351F400E4C46}"/>
                </a:ext>
              </a:extLst>
            </p:cNvPr>
            <p:cNvCxnSpPr>
              <a:cxnSpLocks noChangeShapeType="1"/>
              <a:stCxn id="250" idx="0"/>
              <a:endCxn id="248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4" name="AutoShape 54">
              <a:extLst>
                <a:ext uri="{FF2B5EF4-FFF2-40B4-BE49-F238E27FC236}">
                  <a16:creationId xmlns:a16="http://schemas.microsoft.com/office/drawing/2014/main" id="{4D39B4E1-2D11-8CD2-EB02-8802FE428CF5}"/>
                </a:ext>
              </a:extLst>
            </p:cNvPr>
            <p:cNvCxnSpPr>
              <a:cxnSpLocks noChangeShapeType="1"/>
              <a:stCxn id="250" idx="0"/>
              <a:endCxn id="247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5" name="Line 71">
              <a:extLst>
                <a:ext uri="{FF2B5EF4-FFF2-40B4-BE49-F238E27FC236}">
                  <a16:creationId xmlns:a16="http://schemas.microsoft.com/office/drawing/2014/main" id="{72F485FC-156A-9FCC-13BA-2DED82F7709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6" name="Line 72">
              <a:extLst>
                <a:ext uri="{FF2B5EF4-FFF2-40B4-BE49-F238E27FC236}">
                  <a16:creationId xmlns:a16="http://schemas.microsoft.com/office/drawing/2014/main" id="{A34A72CF-ECCA-96CB-67D8-3C91AFAF22C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7" name="Line 73">
              <a:extLst>
                <a:ext uri="{FF2B5EF4-FFF2-40B4-BE49-F238E27FC236}">
                  <a16:creationId xmlns:a16="http://schemas.microsoft.com/office/drawing/2014/main" id="{5541B554-145E-8684-6B6F-38AD2D50AE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8" name="Line 74">
              <a:extLst>
                <a:ext uri="{FF2B5EF4-FFF2-40B4-BE49-F238E27FC236}">
                  <a16:creationId xmlns:a16="http://schemas.microsoft.com/office/drawing/2014/main" id="{994EAAC0-EBD5-1277-46AB-8AD0BC48F8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9" name="Rectangle: Rounded Corners 1">
              <a:extLst>
                <a:ext uri="{FF2B5EF4-FFF2-40B4-BE49-F238E27FC236}">
                  <a16:creationId xmlns:a16="http://schemas.microsoft.com/office/drawing/2014/main" id="{86932984-F916-BB4F-E3F4-636735EE6A5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2D80C74-0FB5-A7A2-E37E-E619AFACB10C}"/>
              </a:ext>
            </a:extLst>
          </p:cNvPr>
          <p:cNvGrpSpPr/>
          <p:nvPr/>
        </p:nvGrpSpPr>
        <p:grpSpPr>
          <a:xfrm>
            <a:off x="6144336" y="4469670"/>
            <a:ext cx="1493624" cy="1498457"/>
            <a:chOff x="1072691" y="4311837"/>
            <a:chExt cx="1493624" cy="1498457"/>
          </a:xfrm>
        </p:grpSpPr>
        <p:sp>
          <p:nvSpPr>
            <p:cNvPr id="261" name="Oval 24">
              <a:extLst>
                <a:ext uri="{FF2B5EF4-FFF2-40B4-BE49-F238E27FC236}">
                  <a16:creationId xmlns:a16="http://schemas.microsoft.com/office/drawing/2014/main" id="{B4812B90-5012-B257-97A1-CD00B54A8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2" name="Oval 38">
              <a:extLst>
                <a:ext uri="{FF2B5EF4-FFF2-40B4-BE49-F238E27FC236}">
                  <a16:creationId xmlns:a16="http://schemas.microsoft.com/office/drawing/2014/main" id="{BA7573FD-5525-F0A9-7F08-9F245935F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3" name="Oval 43">
              <a:extLst>
                <a:ext uri="{FF2B5EF4-FFF2-40B4-BE49-F238E27FC236}">
                  <a16:creationId xmlns:a16="http://schemas.microsoft.com/office/drawing/2014/main" id="{5E4102C0-4CDB-916C-17E8-10A06A082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4" name="Oval 49">
              <a:extLst>
                <a:ext uri="{FF2B5EF4-FFF2-40B4-BE49-F238E27FC236}">
                  <a16:creationId xmlns:a16="http://schemas.microsoft.com/office/drawing/2014/main" id="{3F623BC8-BF55-E54B-4B37-46BA8BAB1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5" name="AutoShape 51">
              <a:extLst>
                <a:ext uri="{FF2B5EF4-FFF2-40B4-BE49-F238E27FC236}">
                  <a16:creationId xmlns:a16="http://schemas.microsoft.com/office/drawing/2014/main" id="{EA43D1E7-3714-A6CD-69EC-000D38B23FAB}"/>
                </a:ext>
              </a:extLst>
            </p:cNvPr>
            <p:cNvCxnSpPr>
              <a:cxnSpLocks noChangeShapeType="1"/>
              <a:stCxn id="263" idx="0"/>
              <a:endCxn id="262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" name="AutoShape 52">
              <a:extLst>
                <a:ext uri="{FF2B5EF4-FFF2-40B4-BE49-F238E27FC236}">
                  <a16:creationId xmlns:a16="http://schemas.microsoft.com/office/drawing/2014/main" id="{EBE069D9-63DC-62A9-3522-1B4B613277EE}"/>
                </a:ext>
              </a:extLst>
            </p:cNvPr>
            <p:cNvCxnSpPr>
              <a:cxnSpLocks noChangeShapeType="1"/>
              <a:stCxn id="263" idx="0"/>
              <a:endCxn id="261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7" name="AutoShape 53">
              <a:extLst>
                <a:ext uri="{FF2B5EF4-FFF2-40B4-BE49-F238E27FC236}">
                  <a16:creationId xmlns:a16="http://schemas.microsoft.com/office/drawing/2014/main" id="{3A097831-3CFA-8250-4F48-5A0BAF020A26}"/>
                </a:ext>
              </a:extLst>
            </p:cNvPr>
            <p:cNvCxnSpPr>
              <a:cxnSpLocks noChangeShapeType="1"/>
              <a:stCxn id="264" idx="0"/>
              <a:endCxn id="262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8" name="AutoShape 54">
              <a:extLst>
                <a:ext uri="{FF2B5EF4-FFF2-40B4-BE49-F238E27FC236}">
                  <a16:creationId xmlns:a16="http://schemas.microsoft.com/office/drawing/2014/main" id="{EF060F88-127A-91A4-0A8F-8FD676727B34}"/>
                </a:ext>
              </a:extLst>
            </p:cNvPr>
            <p:cNvCxnSpPr>
              <a:cxnSpLocks noChangeShapeType="1"/>
              <a:stCxn id="264" idx="0"/>
              <a:endCxn id="261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9" name="Line 71">
              <a:extLst>
                <a:ext uri="{FF2B5EF4-FFF2-40B4-BE49-F238E27FC236}">
                  <a16:creationId xmlns:a16="http://schemas.microsoft.com/office/drawing/2014/main" id="{20900148-D23B-6D50-AC2B-EF2AEFEED5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0" name="Line 72">
              <a:extLst>
                <a:ext uri="{FF2B5EF4-FFF2-40B4-BE49-F238E27FC236}">
                  <a16:creationId xmlns:a16="http://schemas.microsoft.com/office/drawing/2014/main" id="{11B95C96-352A-708C-6212-2E22048790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1" name="Line 73">
              <a:extLst>
                <a:ext uri="{FF2B5EF4-FFF2-40B4-BE49-F238E27FC236}">
                  <a16:creationId xmlns:a16="http://schemas.microsoft.com/office/drawing/2014/main" id="{3B65BB7C-0079-AAD6-88F0-CB968E35DFC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2" name="Line 74">
              <a:extLst>
                <a:ext uri="{FF2B5EF4-FFF2-40B4-BE49-F238E27FC236}">
                  <a16:creationId xmlns:a16="http://schemas.microsoft.com/office/drawing/2014/main" id="{77464DBA-40CA-7D7D-78C7-B4E79518BD1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3" name="Rectangle: Rounded Corners 1">
              <a:extLst>
                <a:ext uri="{FF2B5EF4-FFF2-40B4-BE49-F238E27FC236}">
                  <a16:creationId xmlns:a16="http://schemas.microsoft.com/office/drawing/2014/main" id="{6F37F84F-4AC1-0DF2-D8AD-DCE5E2FAFD76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63B83402-A89A-4806-EBB9-44B957794305}"/>
              </a:ext>
            </a:extLst>
          </p:cNvPr>
          <p:cNvGrpSpPr/>
          <p:nvPr/>
        </p:nvGrpSpPr>
        <p:grpSpPr>
          <a:xfrm>
            <a:off x="7729719" y="4469670"/>
            <a:ext cx="1493624" cy="1498457"/>
            <a:chOff x="1072691" y="4311837"/>
            <a:chExt cx="1493624" cy="1498457"/>
          </a:xfrm>
        </p:grpSpPr>
        <p:sp>
          <p:nvSpPr>
            <p:cNvPr id="275" name="Oval 24">
              <a:extLst>
                <a:ext uri="{FF2B5EF4-FFF2-40B4-BE49-F238E27FC236}">
                  <a16:creationId xmlns:a16="http://schemas.microsoft.com/office/drawing/2014/main" id="{FC70C99D-98A9-FB93-A882-D196A89F1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6" name="Oval 38">
              <a:extLst>
                <a:ext uri="{FF2B5EF4-FFF2-40B4-BE49-F238E27FC236}">
                  <a16:creationId xmlns:a16="http://schemas.microsoft.com/office/drawing/2014/main" id="{1833E972-1E09-71ED-49DF-E17C225C6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7" name="Oval 43">
              <a:extLst>
                <a:ext uri="{FF2B5EF4-FFF2-40B4-BE49-F238E27FC236}">
                  <a16:creationId xmlns:a16="http://schemas.microsoft.com/office/drawing/2014/main" id="{E34D7297-A4E7-71F5-042D-C6FEC708F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8" name="Oval 49">
              <a:extLst>
                <a:ext uri="{FF2B5EF4-FFF2-40B4-BE49-F238E27FC236}">
                  <a16:creationId xmlns:a16="http://schemas.microsoft.com/office/drawing/2014/main" id="{C6375F4B-982D-D214-677B-0A954DB64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79" name="AutoShape 51">
              <a:extLst>
                <a:ext uri="{FF2B5EF4-FFF2-40B4-BE49-F238E27FC236}">
                  <a16:creationId xmlns:a16="http://schemas.microsoft.com/office/drawing/2014/main" id="{DF8E9F4E-8CD1-849F-E001-CD0EE24F69E3}"/>
                </a:ext>
              </a:extLst>
            </p:cNvPr>
            <p:cNvCxnSpPr>
              <a:cxnSpLocks noChangeShapeType="1"/>
              <a:stCxn id="277" idx="0"/>
              <a:endCxn id="276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0" name="AutoShape 52">
              <a:extLst>
                <a:ext uri="{FF2B5EF4-FFF2-40B4-BE49-F238E27FC236}">
                  <a16:creationId xmlns:a16="http://schemas.microsoft.com/office/drawing/2014/main" id="{37AFAF5A-43A1-8B70-2836-B76768346FFA}"/>
                </a:ext>
              </a:extLst>
            </p:cNvPr>
            <p:cNvCxnSpPr>
              <a:cxnSpLocks noChangeShapeType="1"/>
              <a:stCxn id="277" idx="0"/>
              <a:endCxn id="275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1" name="AutoShape 53">
              <a:extLst>
                <a:ext uri="{FF2B5EF4-FFF2-40B4-BE49-F238E27FC236}">
                  <a16:creationId xmlns:a16="http://schemas.microsoft.com/office/drawing/2014/main" id="{C0307CFB-FC8D-913A-B14F-569388EA72FB}"/>
                </a:ext>
              </a:extLst>
            </p:cNvPr>
            <p:cNvCxnSpPr>
              <a:cxnSpLocks noChangeShapeType="1"/>
              <a:stCxn id="278" idx="0"/>
              <a:endCxn id="276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2" name="AutoShape 54">
              <a:extLst>
                <a:ext uri="{FF2B5EF4-FFF2-40B4-BE49-F238E27FC236}">
                  <a16:creationId xmlns:a16="http://schemas.microsoft.com/office/drawing/2014/main" id="{552D3EA5-11CF-8A30-CAED-335082F1FB1F}"/>
                </a:ext>
              </a:extLst>
            </p:cNvPr>
            <p:cNvCxnSpPr>
              <a:cxnSpLocks noChangeShapeType="1"/>
              <a:stCxn id="278" idx="0"/>
              <a:endCxn id="275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3" name="Line 71">
              <a:extLst>
                <a:ext uri="{FF2B5EF4-FFF2-40B4-BE49-F238E27FC236}">
                  <a16:creationId xmlns:a16="http://schemas.microsoft.com/office/drawing/2014/main" id="{4BF643A6-89EF-7DDF-6892-7DDA3B1DE49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4" name="Line 72">
              <a:extLst>
                <a:ext uri="{FF2B5EF4-FFF2-40B4-BE49-F238E27FC236}">
                  <a16:creationId xmlns:a16="http://schemas.microsoft.com/office/drawing/2014/main" id="{2AE09E20-2649-C568-771E-33A1578479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5" name="Line 73">
              <a:extLst>
                <a:ext uri="{FF2B5EF4-FFF2-40B4-BE49-F238E27FC236}">
                  <a16:creationId xmlns:a16="http://schemas.microsoft.com/office/drawing/2014/main" id="{2FADD5E6-DC36-617A-1052-B6CD41683E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6" name="Line 74">
              <a:extLst>
                <a:ext uri="{FF2B5EF4-FFF2-40B4-BE49-F238E27FC236}">
                  <a16:creationId xmlns:a16="http://schemas.microsoft.com/office/drawing/2014/main" id="{8379828E-0C29-7657-71E0-397AEEED09E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7" name="Rectangle: Rounded Corners 1">
              <a:extLst>
                <a:ext uri="{FF2B5EF4-FFF2-40B4-BE49-F238E27FC236}">
                  <a16:creationId xmlns:a16="http://schemas.microsoft.com/office/drawing/2014/main" id="{ACB17F83-0095-5FF1-DADD-B43BA79FC712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0" name="Rectangle: Rounded Corners 1">
            <a:extLst>
              <a:ext uri="{FF2B5EF4-FFF2-40B4-BE49-F238E27FC236}">
                <a16:creationId xmlns:a16="http://schemas.microsoft.com/office/drawing/2014/main" id="{E6C8FF97-94BA-17DC-FDA2-BE9D16A0B4DD}"/>
              </a:ext>
            </a:extLst>
          </p:cNvPr>
          <p:cNvSpPr/>
          <p:nvPr/>
        </p:nvSpPr>
        <p:spPr>
          <a:xfrm>
            <a:off x="4440912" y="3127729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: Rounded Corners 1">
            <a:extLst>
              <a:ext uri="{FF2B5EF4-FFF2-40B4-BE49-F238E27FC236}">
                <a16:creationId xmlns:a16="http://schemas.microsoft.com/office/drawing/2014/main" id="{B81E71A0-D3A0-309D-F197-7D0E25000FC9}"/>
              </a:ext>
            </a:extLst>
          </p:cNvPr>
          <p:cNvSpPr/>
          <p:nvPr/>
        </p:nvSpPr>
        <p:spPr>
          <a:xfrm>
            <a:off x="6088070" y="3127761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E2BD6AE-5E33-BDDD-1F70-7A19CAFBFBB7}"/>
              </a:ext>
            </a:extLst>
          </p:cNvPr>
          <p:cNvSpPr txBox="1"/>
          <p:nvPr/>
        </p:nvSpPr>
        <p:spPr>
          <a:xfrm>
            <a:off x="3446786" y="3244334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Plane A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9B3DF7AE-1DC0-BB5F-32B2-5074238C0078}"/>
              </a:ext>
            </a:extLst>
          </p:cNvPr>
          <p:cNvSpPr txBox="1"/>
          <p:nvPr/>
        </p:nvSpPr>
        <p:spPr>
          <a:xfrm>
            <a:off x="7542944" y="324409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Plane B</a:t>
            </a:r>
          </a:p>
        </p:txBody>
      </p:sp>
    </p:spTree>
    <p:extLst>
      <p:ext uri="{BB962C8B-B14F-4D97-AF65-F5344CB8AC3E}">
        <p14:creationId xmlns:p14="http://schemas.microsoft.com/office/powerpoint/2010/main" val="295198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Multi-Path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in a nutshell</a:t>
            </a:r>
          </a:p>
        </p:txBody>
      </p:sp>
    </p:spTree>
    <p:extLst>
      <p:ext uri="{BB962C8B-B14F-4D97-AF65-F5344CB8AC3E}">
        <p14:creationId xmlns:p14="http://schemas.microsoft.com/office/powerpoint/2010/main" val="687068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example of a multi-plane F</a:t>
            </a:r>
            <a:r>
              <a:rPr lang="en-GB"/>
              <a:t>a</a:t>
            </a:r>
            <a:r>
              <a:rPr lang="en-IT"/>
              <a:t>t-Tree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C8E81BB-DB79-6711-7613-B60200828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4135" y="1404293"/>
            <a:ext cx="4443730" cy="544130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E8EC01-5EEE-5D09-1883-06ECBCEC65BD}"/>
              </a:ext>
            </a:extLst>
          </p:cNvPr>
          <p:cNvSpPr txBox="1"/>
          <p:nvPr/>
        </p:nvSpPr>
        <p:spPr>
          <a:xfrm>
            <a:off x="9220200" y="4953000"/>
            <a:ext cx="236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diagram</a:t>
            </a:r>
            <a:r>
              <a:rPr lang="it-IT"/>
              <a:t> from the IETF RIFT Draft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1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>
            <a:extLst>
              <a:ext uri="{FF2B5EF4-FFF2-40B4-BE49-F238E27FC236}">
                <a16:creationId xmlns:a16="http://schemas.microsoft.com/office/drawing/2014/main" id="{8C6F9468-A958-4B8D-5416-41A1B9295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connecting</a:t>
            </a:r>
            <a:r>
              <a:rPr lang="it-IT" altLang="it-IT"/>
              <a:t> a </a:t>
            </a:r>
            <a:r>
              <a:rPr lang="it-IT" altLang="it-IT" err="1"/>
              <a:t>Fat-Tree</a:t>
            </a:r>
            <a:r>
              <a:rPr lang="it-IT" altLang="it-IT"/>
              <a:t> to the Internet</a:t>
            </a:r>
            <a:endParaRPr lang="en-US" altLang="it-IT"/>
          </a:p>
        </p:txBody>
      </p:sp>
      <p:sp>
        <p:nvSpPr>
          <p:cNvPr id="200707" name="Rectangle 3">
            <a:extLst>
              <a:ext uri="{FF2B5EF4-FFF2-40B4-BE49-F238E27FC236}">
                <a16:creationId xmlns:a16="http://schemas.microsoft.com/office/drawing/2014/main" id="{296C80E9-F399-CEC9-4FC1-3C44ADD75F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err="1"/>
              <a:t>two</a:t>
            </a:r>
            <a:r>
              <a:rPr lang="it-IT" altLang="it-IT"/>
              <a:t> strategies</a:t>
            </a:r>
          </a:p>
          <a:p>
            <a:pPr lvl="1"/>
            <a:r>
              <a:rPr lang="it-IT" altLang="it-IT" err="1"/>
              <a:t>usage</a:t>
            </a:r>
            <a:r>
              <a:rPr lang="it-IT" altLang="it-IT"/>
              <a:t> of a </a:t>
            </a:r>
            <a:r>
              <a:rPr lang="it-IT" altLang="it-IT" err="1"/>
              <a:t>dedicated</a:t>
            </a:r>
            <a:r>
              <a:rPr lang="it-IT" altLang="it-IT"/>
              <a:t> </a:t>
            </a:r>
            <a:r>
              <a:rPr lang="it-IT" altLang="it-IT" err="1"/>
              <a:t>PoD</a:t>
            </a:r>
            <a:endParaRPr lang="it-IT" altLang="it-IT"/>
          </a:p>
          <a:p>
            <a:pPr lvl="1"/>
            <a:endParaRPr lang="it-IT" altLang="it-IT"/>
          </a:p>
          <a:p>
            <a:pPr lvl="1"/>
            <a:endParaRPr lang="it-IT" altLang="it-IT"/>
          </a:p>
          <a:p>
            <a:pPr lvl="1"/>
            <a:r>
              <a:rPr lang="it-IT" altLang="it-IT" err="1"/>
              <a:t>usage</a:t>
            </a:r>
            <a:r>
              <a:rPr lang="it-IT" altLang="it-IT"/>
              <a:t> of </a:t>
            </a:r>
            <a:r>
              <a:rPr lang="it-IT" altLang="it-IT" err="1"/>
              <a:t>ToFs</a:t>
            </a:r>
            <a:endParaRPr lang="en-US" altLang="it-IT"/>
          </a:p>
        </p:txBody>
      </p:sp>
      <p:sp>
        <p:nvSpPr>
          <p:cNvPr id="200786" name="Oval 82">
            <a:extLst>
              <a:ext uri="{FF2B5EF4-FFF2-40B4-BE49-F238E27FC236}">
                <a16:creationId xmlns:a16="http://schemas.microsoft.com/office/drawing/2014/main" id="{05E8B363-E8AC-903C-2271-64B06A781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083" y="4374254"/>
            <a:ext cx="268287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788" name="Oval 84">
            <a:extLst>
              <a:ext uri="{FF2B5EF4-FFF2-40B4-BE49-F238E27FC236}">
                <a16:creationId xmlns:a16="http://schemas.microsoft.com/office/drawing/2014/main" id="{87502002-74A0-38FA-5AC1-025C44E6D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54149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789" name="Oval 85">
            <a:extLst>
              <a:ext uri="{FF2B5EF4-FFF2-40B4-BE49-F238E27FC236}">
                <a16:creationId xmlns:a16="http://schemas.microsoft.com/office/drawing/2014/main" id="{2A2A0092-9D8E-C2DC-02EC-522C596D3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89" y="5414964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790" name="Oval 86">
            <a:extLst>
              <a:ext uri="{FF2B5EF4-FFF2-40B4-BE49-F238E27FC236}">
                <a16:creationId xmlns:a16="http://schemas.microsoft.com/office/drawing/2014/main" id="{28B253A3-4D4F-A3DD-D243-6432B1CEB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613" y="54149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00794" name="AutoShape 90">
            <a:extLst>
              <a:ext uri="{FF2B5EF4-FFF2-40B4-BE49-F238E27FC236}">
                <a16:creationId xmlns:a16="http://schemas.microsoft.com/office/drawing/2014/main" id="{3839E428-F067-8EE7-26E2-D6089734AAB0}"/>
              </a:ext>
            </a:extLst>
          </p:cNvPr>
          <p:cNvCxnSpPr>
            <a:cxnSpLocks noChangeShapeType="1"/>
            <a:stCxn id="200786" idx="4"/>
            <a:endCxn id="200806" idx="0"/>
          </p:cNvCxnSpPr>
          <p:nvPr/>
        </p:nvCxnSpPr>
        <p:spPr bwMode="auto">
          <a:xfrm flipH="1">
            <a:off x="5110163" y="4621904"/>
            <a:ext cx="151606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95" name="AutoShape 91">
            <a:extLst>
              <a:ext uri="{FF2B5EF4-FFF2-40B4-BE49-F238E27FC236}">
                <a16:creationId xmlns:a16="http://schemas.microsoft.com/office/drawing/2014/main" id="{E15D4317-8E74-FE7E-C0F5-7C9A952D44CE}"/>
              </a:ext>
            </a:extLst>
          </p:cNvPr>
          <p:cNvCxnSpPr>
            <a:cxnSpLocks noChangeShapeType="1"/>
            <a:stCxn id="200850" idx="4"/>
            <a:endCxn id="200789" idx="0"/>
          </p:cNvCxnSpPr>
          <p:nvPr/>
        </p:nvCxnSpPr>
        <p:spPr bwMode="auto">
          <a:xfrm>
            <a:off x="5691188" y="4621904"/>
            <a:ext cx="80724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96" name="AutoShape 92">
            <a:extLst>
              <a:ext uri="{FF2B5EF4-FFF2-40B4-BE49-F238E27FC236}">
                <a16:creationId xmlns:a16="http://schemas.microsoft.com/office/drawing/2014/main" id="{53409ABF-168A-2C72-8525-C1D4A7AEBC01}"/>
              </a:ext>
            </a:extLst>
          </p:cNvPr>
          <p:cNvCxnSpPr>
            <a:cxnSpLocks noChangeShapeType="1"/>
            <a:stCxn id="200850" idx="4"/>
            <a:endCxn id="200788" idx="0"/>
          </p:cNvCxnSpPr>
          <p:nvPr/>
        </p:nvCxnSpPr>
        <p:spPr bwMode="auto">
          <a:xfrm>
            <a:off x="5691188" y="4621904"/>
            <a:ext cx="112712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98" name="AutoShape 94">
            <a:extLst>
              <a:ext uri="{FF2B5EF4-FFF2-40B4-BE49-F238E27FC236}">
                <a16:creationId xmlns:a16="http://schemas.microsoft.com/office/drawing/2014/main" id="{B8110044-D74D-FC34-032E-502FF598B765}"/>
              </a:ext>
            </a:extLst>
          </p:cNvPr>
          <p:cNvCxnSpPr>
            <a:cxnSpLocks noChangeShapeType="1"/>
            <a:stCxn id="200786" idx="4"/>
            <a:endCxn id="200789" idx="0"/>
          </p:cNvCxnSpPr>
          <p:nvPr/>
        </p:nvCxnSpPr>
        <p:spPr bwMode="auto">
          <a:xfrm flipH="1">
            <a:off x="6498433" y="4621904"/>
            <a:ext cx="12779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00" name="AutoShape 96">
            <a:extLst>
              <a:ext uri="{FF2B5EF4-FFF2-40B4-BE49-F238E27FC236}">
                <a16:creationId xmlns:a16="http://schemas.microsoft.com/office/drawing/2014/main" id="{AF365B8F-E96E-D3FB-CAC6-F3F08C0CB42A}"/>
              </a:ext>
            </a:extLst>
          </p:cNvPr>
          <p:cNvCxnSpPr>
            <a:cxnSpLocks noChangeShapeType="1"/>
            <a:stCxn id="200786" idx="4"/>
            <a:endCxn id="200788" idx="0"/>
          </p:cNvCxnSpPr>
          <p:nvPr/>
        </p:nvCxnSpPr>
        <p:spPr bwMode="auto">
          <a:xfrm flipH="1">
            <a:off x="5803900" y="4621904"/>
            <a:ext cx="822327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03" name="AutoShape 99">
            <a:extLst>
              <a:ext uri="{FF2B5EF4-FFF2-40B4-BE49-F238E27FC236}">
                <a16:creationId xmlns:a16="http://schemas.microsoft.com/office/drawing/2014/main" id="{C1133C52-76AB-845C-BDE2-EB00E031B4F1}"/>
              </a:ext>
            </a:extLst>
          </p:cNvPr>
          <p:cNvCxnSpPr>
            <a:cxnSpLocks noChangeShapeType="1"/>
            <a:stCxn id="200850" idx="4"/>
            <a:endCxn id="200790" idx="0"/>
          </p:cNvCxnSpPr>
          <p:nvPr/>
        </p:nvCxnSpPr>
        <p:spPr bwMode="auto">
          <a:xfrm>
            <a:off x="5691188" y="4621904"/>
            <a:ext cx="150177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05" name="AutoShape 101">
            <a:extLst>
              <a:ext uri="{FF2B5EF4-FFF2-40B4-BE49-F238E27FC236}">
                <a16:creationId xmlns:a16="http://schemas.microsoft.com/office/drawing/2014/main" id="{33216C9D-8BBD-7C1F-6C7A-57AC1CCD2E30}"/>
              </a:ext>
            </a:extLst>
          </p:cNvPr>
          <p:cNvCxnSpPr>
            <a:cxnSpLocks noChangeShapeType="1"/>
            <a:stCxn id="200786" idx="4"/>
            <a:endCxn id="200790" idx="0"/>
          </p:cNvCxnSpPr>
          <p:nvPr/>
        </p:nvCxnSpPr>
        <p:spPr bwMode="auto">
          <a:xfrm>
            <a:off x="6626227" y="4621904"/>
            <a:ext cx="566736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806" name="Oval 102">
            <a:extLst>
              <a:ext uri="{FF2B5EF4-FFF2-40B4-BE49-F238E27FC236}">
                <a16:creationId xmlns:a16="http://schemas.microsoft.com/office/drawing/2014/main" id="{30A4E6F6-59B5-C72B-047F-75FFCCFF9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6813" y="54149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00808" name="AutoShape 104">
            <a:extLst>
              <a:ext uri="{FF2B5EF4-FFF2-40B4-BE49-F238E27FC236}">
                <a16:creationId xmlns:a16="http://schemas.microsoft.com/office/drawing/2014/main" id="{59E78362-8283-848B-11DD-59A0564AAA9F}"/>
              </a:ext>
            </a:extLst>
          </p:cNvPr>
          <p:cNvCxnSpPr>
            <a:cxnSpLocks noChangeShapeType="1"/>
            <a:stCxn id="200850" idx="4"/>
            <a:endCxn id="200806" idx="0"/>
          </p:cNvCxnSpPr>
          <p:nvPr/>
        </p:nvCxnSpPr>
        <p:spPr bwMode="auto">
          <a:xfrm flipH="1">
            <a:off x="5110163" y="4621904"/>
            <a:ext cx="58102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812" name="Oval 108">
            <a:extLst>
              <a:ext uri="{FF2B5EF4-FFF2-40B4-BE49-F238E27FC236}">
                <a16:creationId xmlns:a16="http://schemas.microsoft.com/office/drawing/2014/main" id="{31007621-1D6C-89CF-B515-CA4BF0550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60118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813" name="Oval 109">
            <a:extLst>
              <a:ext uri="{FF2B5EF4-FFF2-40B4-BE49-F238E27FC236}">
                <a16:creationId xmlns:a16="http://schemas.microsoft.com/office/drawing/2014/main" id="{C8D8592A-5EA8-95A8-5F1E-C644144E6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89" y="6011864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814" name="Oval 110">
            <a:extLst>
              <a:ext uri="{FF2B5EF4-FFF2-40B4-BE49-F238E27FC236}">
                <a16:creationId xmlns:a16="http://schemas.microsoft.com/office/drawing/2014/main" id="{9E8BC204-3987-FDCA-6A5E-F372B7ECF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613" y="60118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818" name="Oval 114">
            <a:extLst>
              <a:ext uri="{FF2B5EF4-FFF2-40B4-BE49-F238E27FC236}">
                <a16:creationId xmlns:a16="http://schemas.microsoft.com/office/drawing/2014/main" id="{0E135885-DAE0-6873-85B5-AF29A012C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6813" y="60118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00820" name="AutoShape 116">
            <a:extLst>
              <a:ext uri="{FF2B5EF4-FFF2-40B4-BE49-F238E27FC236}">
                <a16:creationId xmlns:a16="http://schemas.microsoft.com/office/drawing/2014/main" id="{2639FF3A-D942-25BE-989B-92E8FC400DB2}"/>
              </a:ext>
            </a:extLst>
          </p:cNvPr>
          <p:cNvCxnSpPr>
            <a:cxnSpLocks noChangeShapeType="1"/>
            <a:stCxn id="200812" idx="0"/>
            <a:endCxn id="200806" idx="4"/>
          </p:cNvCxnSpPr>
          <p:nvPr/>
        </p:nvCxnSpPr>
        <p:spPr bwMode="auto">
          <a:xfrm flipH="1" flipV="1">
            <a:off x="5110164" y="5664201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1" name="AutoShape 117">
            <a:extLst>
              <a:ext uri="{FF2B5EF4-FFF2-40B4-BE49-F238E27FC236}">
                <a16:creationId xmlns:a16="http://schemas.microsoft.com/office/drawing/2014/main" id="{7C47FF5B-391C-886B-4043-E416C1EE0BB7}"/>
              </a:ext>
            </a:extLst>
          </p:cNvPr>
          <p:cNvCxnSpPr>
            <a:cxnSpLocks noChangeShapeType="1"/>
            <a:stCxn id="200812" idx="0"/>
            <a:endCxn id="200788" idx="4"/>
          </p:cNvCxnSpPr>
          <p:nvPr/>
        </p:nvCxnSpPr>
        <p:spPr bwMode="auto">
          <a:xfrm flipV="1">
            <a:off x="5803900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2" name="AutoShape 118">
            <a:extLst>
              <a:ext uri="{FF2B5EF4-FFF2-40B4-BE49-F238E27FC236}">
                <a16:creationId xmlns:a16="http://schemas.microsoft.com/office/drawing/2014/main" id="{DFE27F55-0E74-E285-5C4E-0AEEFD481DDA}"/>
              </a:ext>
            </a:extLst>
          </p:cNvPr>
          <p:cNvCxnSpPr>
            <a:cxnSpLocks noChangeShapeType="1"/>
            <a:stCxn id="200818" idx="0"/>
            <a:endCxn id="200806" idx="4"/>
          </p:cNvCxnSpPr>
          <p:nvPr/>
        </p:nvCxnSpPr>
        <p:spPr bwMode="auto">
          <a:xfrm flipV="1">
            <a:off x="5110163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3" name="AutoShape 119">
            <a:extLst>
              <a:ext uri="{FF2B5EF4-FFF2-40B4-BE49-F238E27FC236}">
                <a16:creationId xmlns:a16="http://schemas.microsoft.com/office/drawing/2014/main" id="{07560CE1-2C54-64F7-B073-B507F149A4AB}"/>
              </a:ext>
            </a:extLst>
          </p:cNvPr>
          <p:cNvCxnSpPr>
            <a:cxnSpLocks noChangeShapeType="1"/>
            <a:stCxn id="200818" idx="0"/>
            <a:endCxn id="200788" idx="4"/>
          </p:cNvCxnSpPr>
          <p:nvPr/>
        </p:nvCxnSpPr>
        <p:spPr bwMode="auto">
          <a:xfrm flipV="1">
            <a:off x="5110164" y="5664201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4" name="AutoShape 120">
            <a:extLst>
              <a:ext uri="{FF2B5EF4-FFF2-40B4-BE49-F238E27FC236}">
                <a16:creationId xmlns:a16="http://schemas.microsoft.com/office/drawing/2014/main" id="{77C17AE6-DE18-1582-BD7C-EBEFC653DA76}"/>
              </a:ext>
            </a:extLst>
          </p:cNvPr>
          <p:cNvCxnSpPr>
            <a:cxnSpLocks noChangeShapeType="1"/>
            <a:stCxn id="200814" idx="0"/>
            <a:endCxn id="200789" idx="4"/>
          </p:cNvCxnSpPr>
          <p:nvPr/>
        </p:nvCxnSpPr>
        <p:spPr bwMode="auto">
          <a:xfrm flipH="1" flipV="1">
            <a:off x="6499225" y="5664201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5" name="AutoShape 121">
            <a:extLst>
              <a:ext uri="{FF2B5EF4-FFF2-40B4-BE49-F238E27FC236}">
                <a16:creationId xmlns:a16="http://schemas.microsoft.com/office/drawing/2014/main" id="{DE81C002-CB07-B3F5-31F6-00F4EC4921B2}"/>
              </a:ext>
            </a:extLst>
          </p:cNvPr>
          <p:cNvCxnSpPr>
            <a:cxnSpLocks noChangeShapeType="1"/>
            <a:stCxn id="200814" idx="0"/>
            <a:endCxn id="200790" idx="4"/>
          </p:cNvCxnSpPr>
          <p:nvPr/>
        </p:nvCxnSpPr>
        <p:spPr bwMode="auto">
          <a:xfrm flipV="1">
            <a:off x="7192963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6" name="AutoShape 122">
            <a:extLst>
              <a:ext uri="{FF2B5EF4-FFF2-40B4-BE49-F238E27FC236}">
                <a16:creationId xmlns:a16="http://schemas.microsoft.com/office/drawing/2014/main" id="{63B9E761-41C1-337E-535F-CE422F204387}"/>
              </a:ext>
            </a:extLst>
          </p:cNvPr>
          <p:cNvCxnSpPr>
            <a:cxnSpLocks noChangeShapeType="1"/>
            <a:stCxn id="200813" idx="0"/>
            <a:endCxn id="200789" idx="4"/>
          </p:cNvCxnSpPr>
          <p:nvPr/>
        </p:nvCxnSpPr>
        <p:spPr bwMode="auto">
          <a:xfrm flipV="1">
            <a:off x="6499225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7" name="AutoShape 123">
            <a:extLst>
              <a:ext uri="{FF2B5EF4-FFF2-40B4-BE49-F238E27FC236}">
                <a16:creationId xmlns:a16="http://schemas.microsoft.com/office/drawing/2014/main" id="{E96FA888-FFCC-47A7-5E56-8E0D69D79C82}"/>
              </a:ext>
            </a:extLst>
          </p:cNvPr>
          <p:cNvCxnSpPr>
            <a:cxnSpLocks noChangeShapeType="1"/>
            <a:stCxn id="200813" idx="0"/>
            <a:endCxn id="200790" idx="4"/>
          </p:cNvCxnSpPr>
          <p:nvPr/>
        </p:nvCxnSpPr>
        <p:spPr bwMode="auto">
          <a:xfrm flipV="1">
            <a:off x="6499225" y="5664201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836" name="Line 132">
            <a:extLst>
              <a:ext uri="{FF2B5EF4-FFF2-40B4-BE49-F238E27FC236}">
                <a16:creationId xmlns:a16="http://schemas.microsoft.com/office/drawing/2014/main" id="{AEADA740-BE19-6F46-DCDE-5EA7FD21FE0F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082382" y="6273007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37" name="Line 133">
            <a:extLst>
              <a:ext uri="{FF2B5EF4-FFF2-40B4-BE49-F238E27FC236}">
                <a16:creationId xmlns:a16="http://schemas.microsoft.com/office/drawing/2014/main" id="{87E1DB88-1702-8328-B3B1-EB79E1B213E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4975226" y="6272213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38" name="Line 134">
            <a:extLst>
              <a:ext uri="{FF2B5EF4-FFF2-40B4-BE49-F238E27FC236}">
                <a16:creationId xmlns:a16="http://schemas.microsoft.com/office/drawing/2014/main" id="{0CBDBB63-0A9E-C17A-DF72-27406D027AD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776120" y="6273007"/>
            <a:ext cx="149225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39" name="Line 135">
            <a:extLst>
              <a:ext uri="{FF2B5EF4-FFF2-40B4-BE49-F238E27FC236}">
                <a16:creationId xmlns:a16="http://schemas.microsoft.com/office/drawing/2014/main" id="{6AF0E999-FABC-4F00-3A8A-2E6B2A16E6C8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5669757" y="6273007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0" name="Line 136">
            <a:extLst>
              <a:ext uri="{FF2B5EF4-FFF2-40B4-BE49-F238E27FC236}">
                <a16:creationId xmlns:a16="http://schemas.microsoft.com/office/drawing/2014/main" id="{ADFFD919-D24F-160A-D4E8-EFD9E759EC56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470651" y="6272213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1" name="Line 137">
            <a:extLst>
              <a:ext uri="{FF2B5EF4-FFF2-40B4-BE49-F238E27FC236}">
                <a16:creationId xmlns:a16="http://schemas.microsoft.com/office/drawing/2014/main" id="{20135B47-3081-82ED-52D4-A4D273C4A2FB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6363495" y="6273007"/>
            <a:ext cx="149225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2" name="Line 138">
            <a:extLst>
              <a:ext uri="{FF2B5EF4-FFF2-40B4-BE49-F238E27FC236}">
                <a16:creationId xmlns:a16="http://schemas.microsoft.com/office/drawing/2014/main" id="{E4765233-6781-6E98-AA73-CE822D3595AC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165182" y="6273007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3" name="Line 139">
            <a:extLst>
              <a:ext uri="{FF2B5EF4-FFF2-40B4-BE49-F238E27FC236}">
                <a16:creationId xmlns:a16="http://schemas.microsoft.com/office/drawing/2014/main" id="{34E64DC3-F3EC-09F9-3ADF-B12DF5D54DE8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7058026" y="6272213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50" name="Oval 146">
            <a:extLst>
              <a:ext uri="{FF2B5EF4-FFF2-40B4-BE49-F238E27FC236}">
                <a16:creationId xmlns:a16="http://schemas.microsoft.com/office/drawing/2014/main" id="{D055EC49-35AE-41E3-FEC1-FDB6132E7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7044" y="4374254"/>
            <a:ext cx="268288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grpSp>
        <p:nvGrpSpPr>
          <p:cNvPr id="200858" name="Group 154">
            <a:extLst>
              <a:ext uri="{FF2B5EF4-FFF2-40B4-BE49-F238E27FC236}">
                <a16:creationId xmlns:a16="http://schemas.microsoft.com/office/drawing/2014/main" id="{B5C66064-665A-A368-6734-591620EC8A66}"/>
              </a:ext>
            </a:extLst>
          </p:cNvPr>
          <p:cNvGrpSpPr>
            <a:grpSpLocks/>
          </p:cNvGrpSpPr>
          <p:nvPr/>
        </p:nvGrpSpPr>
        <p:grpSpPr bwMode="auto">
          <a:xfrm>
            <a:off x="5670550" y="3415859"/>
            <a:ext cx="1068388" cy="638175"/>
            <a:chOff x="4656" y="2142"/>
            <a:chExt cx="673" cy="402"/>
          </a:xfrm>
        </p:grpSpPr>
        <p:sp>
          <p:nvSpPr>
            <p:cNvPr id="200859" name="Freeform 155">
              <a:extLst>
                <a:ext uri="{FF2B5EF4-FFF2-40B4-BE49-F238E27FC236}">
                  <a16:creationId xmlns:a16="http://schemas.microsoft.com/office/drawing/2014/main" id="{7A05F681-4C7A-112D-6A97-B284E139ABE7}"/>
                </a:ext>
              </a:extLst>
            </p:cNvPr>
            <p:cNvSpPr>
              <a:spLocks/>
            </p:cNvSpPr>
            <p:nvPr/>
          </p:nvSpPr>
          <p:spPr bwMode="auto">
            <a:xfrm rot="5210490" flipH="1" flipV="1">
              <a:off x="4792" y="2006"/>
              <a:ext cx="402" cy="673"/>
            </a:xfrm>
            <a:custGeom>
              <a:avLst/>
              <a:gdLst>
                <a:gd name="T0" fmla="*/ 492 w 1059"/>
                <a:gd name="T1" fmla="*/ 69 h 974"/>
                <a:gd name="T2" fmla="*/ 187 w 1059"/>
                <a:gd name="T3" fmla="*/ 327 h 974"/>
                <a:gd name="T4" fmla="*/ 187 w 1059"/>
                <a:gd name="T5" fmla="*/ 606 h 974"/>
                <a:gd name="T6" fmla="*/ 449 w 1059"/>
                <a:gd name="T7" fmla="*/ 886 h 974"/>
                <a:gd name="T8" fmla="*/ 885 w 1059"/>
                <a:gd name="T9" fmla="*/ 864 h 974"/>
                <a:gd name="T10" fmla="*/ 885 w 1059"/>
                <a:gd name="T11" fmla="*/ 456 h 974"/>
                <a:gd name="T12" fmla="*/ 916 w 1059"/>
                <a:gd name="T13" fmla="*/ 274 h 974"/>
                <a:gd name="T14" fmla="*/ 798 w 1059"/>
                <a:gd name="T15" fmla="*/ 90 h 974"/>
                <a:gd name="T16" fmla="*/ 492 w 1059"/>
                <a:gd name="T17" fmla="*/ 69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9" h="974">
                  <a:moveTo>
                    <a:pt x="492" y="69"/>
                  </a:moveTo>
                  <a:cubicBezTo>
                    <a:pt x="262" y="68"/>
                    <a:pt x="81" y="237"/>
                    <a:pt x="187" y="327"/>
                  </a:cubicBezTo>
                  <a:cubicBezTo>
                    <a:pt x="0" y="393"/>
                    <a:pt x="37" y="538"/>
                    <a:pt x="187" y="606"/>
                  </a:cubicBezTo>
                  <a:cubicBezTo>
                    <a:pt x="94" y="713"/>
                    <a:pt x="181" y="934"/>
                    <a:pt x="449" y="886"/>
                  </a:cubicBezTo>
                  <a:cubicBezTo>
                    <a:pt x="567" y="974"/>
                    <a:pt x="860" y="956"/>
                    <a:pt x="885" y="864"/>
                  </a:cubicBezTo>
                  <a:cubicBezTo>
                    <a:pt x="958" y="792"/>
                    <a:pt x="994" y="568"/>
                    <a:pt x="885" y="456"/>
                  </a:cubicBezTo>
                  <a:cubicBezTo>
                    <a:pt x="1016" y="421"/>
                    <a:pt x="1059" y="326"/>
                    <a:pt x="916" y="274"/>
                  </a:cubicBezTo>
                  <a:cubicBezTo>
                    <a:pt x="1046" y="163"/>
                    <a:pt x="928" y="59"/>
                    <a:pt x="798" y="90"/>
                  </a:cubicBezTo>
                  <a:cubicBezTo>
                    <a:pt x="767" y="16"/>
                    <a:pt x="573" y="0"/>
                    <a:pt x="492" y="6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0860" name="Text Box 156">
              <a:extLst>
                <a:ext uri="{FF2B5EF4-FFF2-40B4-BE49-F238E27FC236}">
                  <a16:creationId xmlns:a16="http://schemas.microsoft.com/office/drawing/2014/main" id="{BB1AEC4B-2804-C2AF-7405-16F233FDC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4" y="2217"/>
              <a:ext cx="6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it-IT" altLang="it-IT"/>
                <a:t>Internet</a:t>
              </a:r>
              <a:endParaRPr lang="en-US" altLang="it-IT"/>
            </a:p>
          </p:txBody>
        </p:sp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C2CF5FFF-D6D1-ECEC-4B31-CAFC0595F510}"/>
              </a:ext>
            </a:extLst>
          </p:cNvPr>
          <p:cNvSpPr/>
          <p:nvPr/>
        </p:nvSpPr>
        <p:spPr>
          <a:xfrm>
            <a:off x="4891315" y="5323362"/>
            <a:ext cx="1162050" cy="1020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5" name="AutoShape 104">
            <a:extLst>
              <a:ext uri="{FF2B5EF4-FFF2-40B4-BE49-F238E27FC236}">
                <a16:creationId xmlns:a16="http://schemas.microsoft.com/office/drawing/2014/main" id="{59B34A41-6AC9-0418-CD94-6123205A9B44}"/>
              </a:ext>
            </a:extLst>
          </p:cNvPr>
          <p:cNvCxnSpPr>
            <a:cxnSpLocks noChangeShapeType="1"/>
            <a:stCxn id="200850" idx="0"/>
            <a:endCxn id="200859" idx="1"/>
          </p:cNvCxnSpPr>
          <p:nvPr/>
        </p:nvCxnSpPr>
        <p:spPr bwMode="auto">
          <a:xfrm flipV="1">
            <a:off x="5691188" y="3949907"/>
            <a:ext cx="350483" cy="42434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AutoShape 104">
            <a:extLst>
              <a:ext uri="{FF2B5EF4-FFF2-40B4-BE49-F238E27FC236}">
                <a16:creationId xmlns:a16="http://schemas.microsoft.com/office/drawing/2014/main" id="{A4AC307B-D992-B1C9-037A-1DFAAAE01FD9}"/>
              </a:ext>
            </a:extLst>
          </p:cNvPr>
          <p:cNvCxnSpPr>
            <a:cxnSpLocks noChangeShapeType="1"/>
            <a:stCxn id="200786" idx="0"/>
            <a:endCxn id="200859" idx="2"/>
          </p:cNvCxnSpPr>
          <p:nvPr/>
        </p:nvCxnSpPr>
        <p:spPr bwMode="auto">
          <a:xfrm flipH="1" flipV="1">
            <a:off x="6347243" y="3933045"/>
            <a:ext cx="278984" cy="4412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DE86F496-B3A1-6B04-3143-313BBB859A9F}"/>
              </a:ext>
            </a:extLst>
          </p:cNvPr>
          <p:cNvSpPr/>
          <p:nvPr/>
        </p:nvSpPr>
        <p:spPr>
          <a:xfrm>
            <a:off x="6272213" y="5343752"/>
            <a:ext cx="1162050" cy="1020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Oval 82">
            <a:extLst>
              <a:ext uri="{FF2B5EF4-FFF2-40B4-BE49-F238E27FC236}">
                <a16:creationId xmlns:a16="http://schemas.microsoft.com/office/drawing/2014/main" id="{0080C01E-2224-84CD-BD2F-01A22D55B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200" y="2209800"/>
            <a:ext cx="268287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3" name="Oval 84">
            <a:extLst>
              <a:ext uri="{FF2B5EF4-FFF2-40B4-BE49-F238E27FC236}">
                <a16:creationId xmlns:a16="http://schemas.microsoft.com/office/drawing/2014/main" id="{14D3E4BE-2E83-9B25-EC63-BBCA3D28E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0667" y="32505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4" name="Oval 85">
            <a:extLst>
              <a:ext uri="{FF2B5EF4-FFF2-40B4-BE49-F238E27FC236}">
                <a16:creationId xmlns:a16="http://schemas.microsoft.com/office/drawing/2014/main" id="{7CD9D9F0-C204-7ACB-689A-10130BC08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4406" y="3250510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5" name="Oval 86">
            <a:extLst>
              <a:ext uri="{FF2B5EF4-FFF2-40B4-BE49-F238E27FC236}">
                <a16:creationId xmlns:a16="http://schemas.microsoft.com/office/drawing/2014/main" id="{C3D2E288-82B2-96F6-B74F-21D576F07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9730" y="32505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86" name="AutoShape 90">
            <a:extLst>
              <a:ext uri="{FF2B5EF4-FFF2-40B4-BE49-F238E27FC236}">
                <a16:creationId xmlns:a16="http://schemas.microsoft.com/office/drawing/2014/main" id="{2FA471D6-1391-6A3F-6E5E-5470EE377FDA}"/>
              </a:ext>
            </a:extLst>
          </p:cNvPr>
          <p:cNvCxnSpPr>
            <a:cxnSpLocks noChangeShapeType="1"/>
            <a:stCxn id="182" idx="4"/>
            <a:endCxn id="193" idx="0"/>
          </p:cNvCxnSpPr>
          <p:nvPr/>
        </p:nvCxnSpPr>
        <p:spPr bwMode="auto">
          <a:xfrm flipH="1">
            <a:off x="8600280" y="2457450"/>
            <a:ext cx="151606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AutoShape 91">
            <a:extLst>
              <a:ext uri="{FF2B5EF4-FFF2-40B4-BE49-F238E27FC236}">
                <a16:creationId xmlns:a16="http://schemas.microsoft.com/office/drawing/2014/main" id="{B57DAE7B-EF79-1BE1-E283-15533D2B649D}"/>
              </a:ext>
            </a:extLst>
          </p:cNvPr>
          <p:cNvCxnSpPr>
            <a:cxnSpLocks noChangeShapeType="1"/>
            <a:stCxn id="215" idx="4"/>
            <a:endCxn id="184" idx="0"/>
          </p:cNvCxnSpPr>
          <p:nvPr/>
        </p:nvCxnSpPr>
        <p:spPr bwMode="auto">
          <a:xfrm>
            <a:off x="9181305" y="2457450"/>
            <a:ext cx="80724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AutoShape 92">
            <a:extLst>
              <a:ext uri="{FF2B5EF4-FFF2-40B4-BE49-F238E27FC236}">
                <a16:creationId xmlns:a16="http://schemas.microsoft.com/office/drawing/2014/main" id="{D9AF8EBF-A303-8C96-7B29-03CBB87F4A52}"/>
              </a:ext>
            </a:extLst>
          </p:cNvPr>
          <p:cNvCxnSpPr>
            <a:cxnSpLocks noChangeShapeType="1"/>
            <a:stCxn id="215" idx="4"/>
            <a:endCxn id="183" idx="0"/>
          </p:cNvCxnSpPr>
          <p:nvPr/>
        </p:nvCxnSpPr>
        <p:spPr bwMode="auto">
          <a:xfrm>
            <a:off x="9181305" y="2457450"/>
            <a:ext cx="112712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AutoShape 94">
            <a:extLst>
              <a:ext uri="{FF2B5EF4-FFF2-40B4-BE49-F238E27FC236}">
                <a16:creationId xmlns:a16="http://schemas.microsoft.com/office/drawing/2014/main" id="{56156A7E-ACCD-9E5B-FDDD-7FC01408CA0D}"/>
              </a:ext>
            </a:extLst>
          </p:cNvPr>
          <p:cNvCxnSpPr>
            <a:cxnSpLocks noChangeShapeType="1"/>
            <a:stCxn id="182" idx="4"/>
            <a:endCxn id="184" idx="0"/>
          </p:cNvCxnSpPr>
          <p:nvPr/>
        </p:nvCxnSpPr>
        <p:spPr bwMode="auto">
          <a:xfrm flipH="1">
            <a:off x="9988550" y="2457450"/>
            <a:ext cx="12779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AutoShape 96">
            <a:extLst>
              <a:ext uri="{FF2B5EF4-FFF2-40B4-BE49-F238E27FC236}">
                <a16:creationId xmlns:a16="http://schemas.microsoft.com/office/drawing/2014/main" id="{DA264B3D-B511-6748-A80E-9DCF92BB40FB}"/>
              </a:ext>
            </a:extLst>
          </p:cNvPr>
          <p:cNvCxnSpPr>
            <a:cxnSpLocks noChangeShapeType="1"/>
            <a:stCxn id="182" idx="4"/>
            <a:endCxn id="183" idx="0"/>
          </p:cNvCxnSpPr>
          <p:nvPr/>
        </p:nvCxnSpPr>
        <p:spPr bwMode="auto">
          <a:xfrm flipH="1">
            <a:off x="9294017" y="2457450"/>
            <a:ext cx="822327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AutoShape 99">
            <a:extLst>
              <a:ext uri="{FF2B5EF4-FFF2-40B4-BE49-F238E27FC236}">
                <a16:creationId xmlns:a16="http://schemas.microsoft.com/office/drawing/2014/main" id="{02B8FDF8-BAFF-BA85-7E20-51F7F1CFFD31}"/>
              </a:ext>
            </a:extLst>
          </p:cNvPr>
          <p:cNvCxnSpPr>
            <a:cxnSpLocks noChangeShapeType="1"/>
            <a:stCxn id="215" idx="4"/>
            <a:endCxn id="185" idx="0"/>
          </p:cNvCxnSpPr>
          <p:nvPr/>
        </p:nvCxnSpPr>
        <p:spPr bwMode="auto">
          <a:xfrm>
            <a:off x="9181305" y="2457450"/>
            <a:ext cx="150177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AutoShape 101">
            <a:extLst>
              <a:ext uri="{FF2B5EF4-FFF2-40B4-BE49-F238E27FC236}">
                <a16:creationId xmlns:a16="http://schemas.microsoft.com/office/drawing/2014/main" id="{D437DC87-3867-FDA0-9372-10C57BB65FD2}"/>
              </a:ext>
            </a:extLst>
          </p:cNvPr>
          <p:cNvCxnSpPr>
            <a:cxnSpLocks noChangeShapeType="1"/>
            <a:stCxn id="182" idx="4"/>
            <a:endCxn id="185" idx="0"/>
          </p:cNvCxnSpPr>
          <p:nvPr/>
        </p:nvCxnSpPr>
        <p:spPr bwMode="auto">
          <a:xfrm>
            <a:off x="10116344" y="2457450"/>
            <a:ext cx="566736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3" name="Oval 102">
            <a:extLst>
              <a:ext uri="{FF2B5EF4-FFF2-40B4-BE49-F238E27FC236}">
                <a16:creationId xmlns:a16="http://schemas.microsoft.com/office/drawing/2014/main" id="{46317043-9037-B934-8AA6-CAC094D78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6930" y="32505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94" name="AutoShape 104">
            <a:extLst>
              <a:ext uri="{FF2B5EF4-FFF2-40B4-BE49-F238E27FC236}">
                <a16:creationId xmlns:a16="http://schemas.microsoft.com/office/drawing/2014/main" id="{9C1E57D6-115F-6B0B-017F-247709ED5C64}"/>
              </a:ext>
            </a:extLst>
          </p:cNvPr>
          <p:cNvCxnSpPr>
            <a:cxnSpLocks noChangeShapeType="1"/>
            <a:stCxn id="215" idx="4"/>
            <a:endCxn id="193" idx="0"/>
          </p:cNvCxnSpPr>
          <p:nvPr/>
        </p:nvCxnSpPr>
        <p:spPr bwMode="auto">
          <a:xfrm flipH="1">
            <a:off x="8600280" y="2457450"/>
            <a:ext cx="58102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Oval 108">
            <a:extLst>
              <a:ext uri="{FF2B5EF4-FFF2-40B4-BE49-F238E27FC236}">
                <a16:creationId xmlns:a16="http://schemas.microsoft.com/office/drawing/2014/main" id="{829B99A2-BE7F-6C89-6777-202FD6D45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0667" y="38474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96" name="Oval 109">
            <a:extLst>
              <a:ext uri="{FF2B5EF4-FFF2-40B4-BE49-F238E27FC236}">
                <a16:creationId xmlns:a16="http://schemas.microsoft.com/office/drawing/2014/main" id="{D43D00FE-3615-82FF-CFE4-697821B79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4406" y="3847410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97" name="Oval 110">
            <a:extLst>
              <a:ext uri="{FF2B5EF4-FFF2-40B4-BE49-F238E27FC236}">
                <a16:creationId xmlns:a16="http://schemas.microsoft.com/office/drawing/2014/main" id="{5F5E9E87-22EA-4B02-00A8-CF3EA12B5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9730" y="38474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98" name="Oval 114">
            <a:extLst>
              <a:ext uri="{FF2B5EF4-FFF2-40B4-BE49-F238E27FC236}">
                <a16:creationId xmlns:a16="http://schemas.microsoft.com/office/drawing/2014/main" id="{B4CDC918-BB0B-3BCA-6EE9-C5850C143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6930" y="38474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99" name="AutoShape 116">
            <a:extLst>
              <a:ext uri="{FF2B5EF4-FFF2-40B4-BE49-F238E27FC236}">
                <a16:creationId xmlns:a16="http://schemas.microsoft.com/office/drawing/2014/main" id="{28C07106-5938-122E-BF3C-D79B5A9D0553}"/>
              </a:ext>
            </a:extLst>
          </p:cNvPr>
          <p:cNvCxnSpPr>
            <a:cxnSpLocks noChangeShapeType="1"/>
            <a:stCxn id="195" idx="0"/>
            <a:endCxn id="193" idx="4"/>
          </p:cNvCxnSpPr>
          <p:nvPr/>
        </p:nvCxnSpPr>
        <p:spPr bwMode="auto">
          <a:xfrm flipH="1" flipV="1">
            <a:off x="8600281" y="3499747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" name="AutoShape 117">
            <a:extLst>
              <a:ext uri="{FF2B5EF4-FFF2-40B4-BE49-F238E27FC236}">
                <a16:creationId xmlns:a16="http://schemas.microsoft.com/office/drawing/2014/main" id="{4432C5F6-1D38-FA2E-2D9E-2D8AE9092DB7}"/>
              </a:ext>
            </a:extLst>
          </p:cNvPr>
          <p:cNvCxnSpPr>
            <a:cxnSpLocks noChangeShapeType="1"/>
            <a:stCxn id="195" idx="0"/>
            <a:endCxn id="183" idx="4"/>
          </p:cNvCxnSpPr>
          <p:nvPr/>
        </p:nvCxnSpPr>
        <p:spPr bwMode="auto">
          <a:xfrm flipV="1">
            <a:off x="9294017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1" name="AutoShape 118">
            <a:extLst>
              <a:ext uri="{FF2B5EF4-FFF2-40B4-BE49-F238E27FC236}">
                <a16:creationId xmlns:a16="http://schemas.microsoft.com/office/drawing/2014/main" id="{6C78A21A-7FE9-E077-7C13-CE0C16620DEB}"/>
              </a:ext>
            </a:extLst>
          </p:cNvPr>
          <p:cNvCxnSpPr>
            <a:cxnSpLocks noChangeShapeType="1"/>
            <a:stCxn id="198" idx="0"/>
            <a:endCxn id="193" idx="4"/>
          </p:cNvCxnSpPr>
          <p:nvPr/>
        </p:nvCxnSpPr>
        <p:spPr bwMode="auto">
          <a:xfrm flipV="1">
            <a:off x="8600280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2" name="AutoShape 119">
            <a:extLst>
              <a:ext uri="{FF2B5EF4-FFF2-40B4-BE49-F238E27FC236}">
                <a16:creationId xmlns:a16="http://schemas.microsoft.com/office/drawing/2014/main" id="{5C3F6DCD-AEDA-F453-B4B0-9B2921FE9319}"/>
              </a:ext>
            </a:extLst>
          </p:cNvPr>
          <p:cNvCxnSpPr>
            <a:cxnSpLocks noChangeShapeType="1"/>
            <a:stCxn id="198" idx="0"/>
            <a:endCxn id="183" idx="4"/>
          </p:cNvCxnSpPr>
          <p:nvPr/>
        </p:nvCxnSpPr>
        <p:spPr bwMode="auto">
          <a:xfrm flipV="1">
            <a:off x="8600281" y="3499747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3" name="AutoShape 120">
            <a:extLst>
              <a:ext uri="{FF2B5EF4-FFF2-40B4-BE49-F238E27FC236}">
                <a16:creationId xmlns:a16="http://schemas.microsoft.com/office/drawing/2014/main" id="{ED920F7F-D3E7-6AED-C92B-746F75D09267}"/>
              </a:ext>
            </a:extLst>
          </p:cNvPr>
          <p:cNvCxnSpPr>
            <a:cxnSpLocks noChangeShapeType="1"/>
            <a:stCxn id="197" idx="0"/>
            <a:endCxn id="184" idx="4"/>
          </p:cNvCxnSpPr>
          <p:nvPr/>
        </p:nvCxnSpPr>
        <p:spPr bwMode="auto">
          <a:xfrm flipH="1" flipV="1">
            <a:off x="9989342" y="3499747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AutoShape 121">
            <a:extLst>
              <a:ext uri="{FF2B5EF4-FFF2-40B4-BE49-F238E27FC236}">
                <a16:creationId xmlns:a16="http://schemas.microsoft.com/office/drawing/2014/main" id="{119B345A-DF77-0DE1-705F-C31B7A457786}"/>
              </a:ext>
            </a:extLst>
          </p:cNvPr>
          <p:cNvCxnSpPr>
            <a:cxnSpLocks noChangeShapeType="1"/>
            <a:stCxn id="197" idx="0"/>
            <a:endCxn id="185" idx="4"/>
          </p:cNvCxnSpPr>
          <p:nvPr/>
        </p:nvCxnSpPr>
        <p:spPr bwMode="auto">
          <a:xfrm flipV="1">
            <a:off x="10683080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AutoShape 122">
            <a:extLst>
              <a:ext uri="{FF2B5EF4-FFF2-40B4-BE49-F238E27FC236}">
                <a16:creationId xmlns:a16="http://schemas.microsoft.com/office/drawing/2014/main" id="{E8A0D897-3F0C-764B-07EA-AF0BE11677F0}"/>
              </a:ext>
            </a:extLst>
          </p:cNvPr>
          <p:cNvCxnSpPr>
            <a:cxnSpLocks noChangeShapeType="1"/>
            <a:stCxn id="196" idx="0"/>
            <a:endCxn id="184" idx="4"/>
          </p:cNvCxnSpPr>
          <p:nvPr/>
        </p:nvCxnSpPr>
        <p:spPr bwMode="auto">
          <a:xfrm flipV="1">
            <a:off x="9989342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6" name="AutoShape 123">
            <a:extLst>
              <a:ext uri="{FF2B5EF4-FFF2-40B4-BE49-F238E27FC236}">
                <a16:creationId xmlns:a16="http://schemas.microsoft.com/office/drawing/2014/main" id="{6D07AA68-862F-A74F-06B6-0F85E2E136C9}"/>
              </a:ext>
            </a:extLst>
          </p:cNvPr>
          <p:cNvCxnSpPr>
            <a:cxnSpLocks noChangeShapeType="1"/>
            <a:stCxn id="196" idx="0"/>
            <a:endCxn id="185" idx="4"/>
          </p:cNvCxnSpPr>
          <p:nvPr/>
        </p:nvCxnSpPr>
        <p:spPr bwMode="auto">
          <a:xfrm flipV="1">
            <a:off x="9989342" y="3499747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7" name="Line 132">
            <a:extLst>
              <a:ext uri="{FF2B5EF4-FFF2-40B4-BE49-F238E27FC236}">
                <a16:creationId xmlns:a16="http://schemas.microsoft.com/office/drawing/2014/main" id="{B448C46D-D209-F461-903B-BA051B316349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8572499" y="4108553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8" name="Line 133">
            <a:extLst>
              <a:ext uri="{FF2B5EF4-FFF2-40B4-BE49-F238E27FC236}">
                <a16:creationId xmlns:a16="http://schemas.microsoft.com/office/drawing/2014/main" id="{E12B0D0C-A493-A0D7-563B-FED8106047E7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8465343" y="4107759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9" name="Line 134">
            <a:extLst>
              <a:ext uri="{FF2B5EF4-FFF2-40B4-BE49-F238E27FC236}">
                <a16:creationId xmlns:a16="http://schemas.microsoft.com/office/drawing/2014/main" id="{A54605DA-3E51-D15C-1D7A-1C605E288E8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9266237" y="4108553"/>
            <a:ext cx="149225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0" name="Line 135">
            <a:extLst>
              <a:ext uri="{FF2B5EF4-FFF2-40B4-BE49-F238E27FC236}">
                <a16:creationId xmlns:a16="http://schemas.microsoft.com/office/drawing/2014/main" id="{80A12A01-ACAB-7AD8-FEDB-172177EF5D31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9159874" y="4108553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5" name="Oval 146">
            <a:extLst>
              <a:ext uri="{FF2B5EF4-FFF2-40B4-BE49-F238E27FC236}">
                <a16:creationId xmlns:a16="http://schemas.microsoft.com/office/drawing/2014/main" id="{D320367D-F953-8168-5F5A-53E6F3E85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7161" y="2209800"/>
            <a:ext cx="268288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grpSp>
        <p:nvGrpSpPr>
          <p:cNvPr id="216" name="Group 154">
            <a:extLst>
              <a:ext uri="{FF2B5EF4-FFF2-40B4-BE49-F238E27FC236}">
                <a16:creationId xmlns:a16="http://schemas.microsoft.com/office/drawing/2014/main" id="{5B8ED706-0323-F6F0-3163-090107529A25}"/>
              </a:ext>
            </a:extLst>
          </p:cNvPr>
          <p:cNvGrpSpPr>
            <a:grpSpLocks/>
          </p:cNvGrpSpPr>
          <p:nvPr/>
        </p:nvGrpSpPr>
        <p:grpSpPr bwMode="auto">
          <a:xfrm>
            <a:off x="9855992" y="4403381"/>
            <a:ext cx="1068388" cy="638175"/>
            <a:chOff x="4656" y="2142"/>
            <a:chExt cx="673" cy="402"/>
          </a:xfrm>
        </p:grpSpPr>
        <p:sp>
          <p:nvSpPr>
            <p:cNvPr id="217" name="Freeform 155">
              <a:extLst>
                <a:ext uri="{FF2B5EF4-FFF2-40B4-BE49-F238E27FC236}">
                  <a16:creationId xmlns:a16="http://schemas.microsoft.com/office/drawing/2014/main" id="{D13E7BD5-6E35-A833-3FBC-C2296619D760}"/>
                </a:ext>
              </a:extLst>
            </p:cNvPr>
            <p:cNvSpPr>
              <a:spLocks/>
            </p:cNvSpPr>
            <p:nvPr/>
          </p:nvSpPr>
          <p:spPr bwMode="auto">
            <a:xfrm rot="5210490" flipH="1" flipV="1">
              <a:off x="4792" y="2006"/>
              <a:ext cx="402" cy="673"/>
            </a:xfrm>
            <a:custGeom>
              <a:avLst/>
              <a:gdLst>
                <a:gd name="T0" fmla="*/ 492 w 1059"/>
                <a:gd name="T1" fmla="*/ 69 h 974"/>
                <a:gd name="T2" fmla="*/ 187 w 1059"/>
                <a:gd name="T3" fmla="*/ 327 h 974"/>
                <a:gd name="T4" fmla="*/ 187 w 1059"/>
                <a:gd name="T5" fmla="*/ 606 h 974"/>
                <a:gd name="T6" fmla="*/ 449 w 1059"/>
                <a:gd name="T7" fmla="*/ 886 h 974"/>
                <a:gd name="T8" fmla="*/ 885 w 1059"/>
                <a:gd name="T9" fmla="*/ 864 h 974"/>
                <a:gd name="T10" fmla="*/ 885 w 1059"/>
                <a:gd name="T11" fmla="*/ 456 h 974"/>
                <a:gd name="T12" fmla="*/ 916 w 1059"/>
                <a:gd name="T13" fmla="*/ 274 h 974"/>
                <a:gd name="T14" fmla="*/ 798 w 1059"/>
                <a:gd name="T15" fmla="*/ 90 h 974"/>
                <a:gd name="T16" fmla="*/ 492 w 1059"/>
                <a:gd name="T17" fmla="*/ 69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9" h="974">
                  <a:moveTo>
                    <a:pt x="492" y="69"/>
                  </a:moveTo>
                  <a:cubicBezTo>
                    <a:pt x="262" y="68"/>
                    <a:pt x="81" y="237"/>
                    <a:pt x="187" y="327"/>
                  </a:cubicBezTo>
                  <a:cubicBezTo>
                    <a:pt x="0" y="393"/>
                    <a:pt x="37" y="538"/>
                    <a:pt x="187" y="606"/>
                  </a:cubicBezTo>
                  <a:cubicBezTo>
                    <a:pt x="94" y="713"/>
                    <a:pt x="181" y="934"/>
                    <a:pt x="449" y="886"/>
                  </a:cubicBezTo>
                  <a:cubicBezTo>
                    <a:pt x="567" y="974"/>
                    <a:pt x="860" y="956"/>
                    <a:pt x="885" y="864"/>
                  </a:cubicBezTo>
                  <a:cubicBezTo>
                    <a:pt x="958" y="792"/>
                    <a:pt x="994" y="568"/>
                    <a:pt x="885" y="456"/>
                  </a:cubicBezTo>
                  <a:cubicBezTo>
                    <a:pt x="1016" y="421"/>
                    <a:pt x="1059" y="326"/>
                    <a:pt x="916" y="274"/>
                  </a:cubicBezTo>
                  <a:cubicBezTo>
                    <a:pt x="1046" y="163"/>
                    <a:pt x="928" y="59"/>
                    <a:pt x="798" y="90"/>
                  </a:cubicBezTo>
                  <a:cubicBezTo>
                    <a:pt x="767" y="16"/>
                    <a:pt x="573" y="0"/>
                    <a:pt x="492" y="6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8" name="Text Box 156">
              <a:extLst>
                <a:ext uri="{FF2B5EF4-FFF2-40B4-BE49-F238E27FC236}">
                  <a16:creationId xmlns:a16="http://schemas.microsoft.com/office/drawing/2014/main" id="{189C12C6-4F2B-5377-F713-D155F59E4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4" y="2217"/>
              <a:ext cx="6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it-IT" altLang="it-IT"/>
                <a:t>Internet</a:t>
              </a:r>
              <a:endParaRPr lang="en-US" altLang="it-IT"/>
            </a:p>
          </p:txBody>
        </p:sp>
      </p:grp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46178841-845B-29DD-5D4D-81756C1E56E3}"/>
              </a:ext>
            </a:extLst>
          </p:cNvPr>
          <p:cNvSpPr/>
          <p:nvPr/>
        </p:nvSpPr>
        <p:spPr>
          <a:xfrm>
            <a:off x="8381432" y="3158908"/>
            <a:ext cx="1162050" cy="1020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0" name="AutoShape 104">
            <a:extLst>
              <a:ext uri="{FF2B5EF4-FFF2-40B4-BE49-F238E27FC236}">
                <a16:creationId xmlns:a16="http://schemas.microsoft.com/office/drawing/2014/main" id="{212AD46C-4896-037E-F751-B1C40FE5E318}"/>
              </a:ext>
            </a:extLst>
          </p:cNvPr>
          <p:cNvCxnSpPr>
            <a:cxnSpLocks noChangeShapeType="1"/>
            <a:endCxn id="218" idx="0"/>
          </p:cNvCxnSpPr>
          <p:nvPr/>
        </p:nvCxnSpPr>
        <p:spPr bwMode="auto">
          <a:xfrm>
            <a:off x="9981406" y="4087122"/>
            <a:ext cx="402430" cy="435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1" name="AutoShape 104">
            <a:extLst>
              <a:ext uri="{FF2B5EF4-FFF2-40B4-BE49-F238E27FC236}">
                <a16:creationId xmlns:a16="http://schemas.microsoft.com/office/drawing/2014/main" id="{EB111680-D803-167D-88DE-182CD7F8C1B2}"/>
              </a:ext>
            </a:extLst>
          </p:cNvPr>
          <p:cNvCxnSpPr>
            <a:cxnSpLocks noChangeShapeType="1"/>
            <a:endCxn id="218" idx="0"/>
          </p:cNvCxnSpPr>
          <p:nvPr/>
        </p:nvCxnSpPr>
        <p:spPr bwMode="auto">
          <a:xfrm flipH="1">
            <a:off x="10383836" y="4087122"/>
            <a:ext cx="292895" cy="435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2" name="Rectangle: Rounded Corners 221">
            <a:extLst>
              <a:ext uri="{FF2B5EF4-FFF2-40B4-BE49-F238E27FC236}">
                <a16:creationId xmlns:a16="http://schemas.microsoft.com/office/drawing/2014/main" id="{8F6279B2-0D04-2429-0C50-8324C082502B}"/>
              </a:ext>
            </a:extLst>
          </p:cNvPr>
          <p:cNvSpPr/>
          <p:nvPr/>
        </p:nvSpPr>
        <p:spPr>
          <a:xfrm>
            <a:off x="9762330" y="3179298"/>
            <a:ext cx="1162050" cy="102076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7" grpId="0" uiExpand="1" build="p"/>
      <p:bldP spid="200786" grpId="0" animBg="1"/>
      <p:bldP spid="200788" grpId="0" animBg="1"/>
      <p:bldP spid="200789" grpId="0" animBg="1"/>
      <p:bldP spid="200790" grpId="0" animBg="1"/>
      <p:bldP spid="200806" grpId="0" animBg="1"/>
      <p:bldP spid="200812" grpId="0" animBg="1"/>
      <p:bldP spid="200813" grpId="0" animBg="1"/>
      <p:bldP spid="200814" grpId="0" animBg="1"/>
      <p:bldP spid="200818" grpId="0" animBg="1"/>
      <p:bldP spid="200836" grpId="0" animBg="1"/>
      <p:bldP spid="200837" grpId="0" animBg="1"/>
      <p:bldP spid="200838" grpId="0" animBg="1"/>
      <p:bldP spid="200839" grpId="0" animBg="1"/>
      <p:bldP spid="200840" grpId="0" animBg="1"/>
      <p:bldP spid="200841" grpId="0" animBg="1"/>
      <p:bldP spid="200842" grpId="0" animBg="1"/>
      <p:bldP spid="200843" grpId="0" animBg="1"/>
      <p:bldP spid="200850" grpId="0" animBg="1"/>
      <p:bldP spid="164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93" grpId="0" animBg="1"/>
      <p:bldP spid="195" grpId="0" animBg="1"/>
      <p:bldP spid="196" grpId="0" animBg="1"/>
      <p:bldP spid="197" grpId="0" animBg="1"/>
      <p:bldP spid="198" grpId="0" animBg="1"/>
      <p:bldP spid="207" grpId="0" animBg="1"/>
      <p:bldP spid="208" grpId="0" animBg="1"/>
      <p:bldP spid="209" grpId="0" animBg="1"/>
      <p:bldP spid="210" grpId="0" animBg="1"/>
      <p:bldP spid="215" grpId="0" animBg="1"/>
      <p:bldP spid="219" grpId="0" animBg="1"/>
      <p:bldP spid="2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A9C46400-BBA6-3A0D-5E19-313787468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bibliography</a:t>
            </a:r>
            <a:r>
              <a:rPr lang="it-IT" altLang="it-IT"/>
              <a:t> and </a:t>
            </a:r>
            <a:r>
              <a:rPr lang="it-IT" altLang="it-IT" err="1"/>
              <a:t>further</a:t>
            </a:r>
            <a:r>
              <a:rPr lang="it-IT" altLang="it-IT"/>
              <a:t> readings</a:t>
            </a:r>
            <a:endParaRPr lang="en-US" altLang="it-IT"/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C408393-80F8-E891-39E3-7C45FB3EC4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109728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Caiazzi</a:t>
            </a:r>
            <a:r>
              <a:rPr lang="en-US" altLang="it-IT" sz="2400"/>
              <a:t> ‘22] </a:t>
            </a:r>
            <a:r>
              <a:rPr lang="it-IT" altLang="it-IT" sz="2400" err="1"/>
              <a:t>Caiazzi</a:t>
            </a:r>
            <a:r>
              <a:rPr lang="it-IT" altLang="it-IT" sz="2400"/>
              <a:t>, Scazzariello, </a:t>
            </a:r>
            <a:r>
              <a:rPr lang="it-IT" altLang="it-IT" sz="2400" err="1"/>
              <a:t>Alberro</a:t>
            </a:r>
            <a:r>
              <a:rPr lang="it-IT" altLang="it-IT" sz="2400"/>
              <a:t>, </a:t>
            </a:r>
            <a:r>
              <a:rPr lang="it-IT" altLang="it-IT" sz="2400" err="1"/>
              <a:t>Ariemma</a:t>
            </a:r>
            <a:r>
              <a:rPr lang="it-IT" altLang="it-IT" sz="2400"/>
              <a:t>, Castro, </a:t>
            </a:r>
            <a:r>
              <a:rPr lang="it-IT" altLang="it-IT" sz="2400" err="1"/>
              <a:t>Grampin</a:t>
            </a:r>
            <a:r>
              <a:rPr lang="it-IT" altLang="it-IT" sz="2400"/>
              <a:t>, Di Battista</a:t>
            </a:r>
            <a:r>
              <a:rPr lang="en-US" altLang="it-IT" sz="2400"/>
              <a:t>, “Sibyl: a Framework for Evaluating the Implementation of Routing Protocols in Fat-Trees“, NOMS 2022</a:t>
            </a:r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Caiazzi</a:t>
            </a:r>
            <a:r>
              <a:rPr lang="en-US" altLang="it-IT" sz="2400"/>
              <a:t> ‘21] </a:t>
            </a:r>
            <a:r>
              <a:rPr lang="it-IT" altLang="it-IT" sz="2400" err="1"/>
              <a:t>Caiazzi</a:t>
            </a:r>
            <a:r>
              <a:rPr lang="it-IT" altLang="it-IT" sz="2400"/>
              <a:t>, Scazzariello, </a:t>
            </a:r>
            <a:r>
              <a:rPr lang="it-IT" altLang="it-IT" sz="2400" err="1"/>
              <a:t>Ariemma</a:t>
            </a:r>
            <a:r>
              <a:rPr lang="it-IT" altLang="it-IT" sz="2400"/>
              <a:t>, </a:t>
            </a:r>
            <a:r>
              <a:rPr lang="en-US" altLang="it-IT" sz="2400"/>
              <a:t>“</a:t>
            </a:r>
            <a:r>
              <a:rPr lang="en-US" altLang="it-IT" sz="2400" err="1"/>
              <a:t>VFTGen</a:t>
            </a:r>
            <a:r>
              <a:rPr lang="en-US" altLang="it-IT" sz="2400"/>
              <a:t>: a Tool to Perform Experiments in Virtual Fat Tree Topologies“, IM 2021</a:t>
            </a:r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Caiazzi</a:t>
            </a:r>
            <a:r>
              <a:rPr lang="en-US" altLang="it-IT" sz="2400"/>
              <a:t> ‘19] </a:t>
            </a:r>
            <a:r>
              <a:rPr lang="en-US" altLang="it-IT" sz="2400" err="1"/>
              <a:t>Caiazzi</a:t>
            </a:r>
            <a:r>
              <a:rPr lang="en-US" altLang="it-IT" sz="2400"/>
              <a:t>, “Software Defined Data Centers: methods and tools for routing protocol verification and comparison”, Ms. Thesis, Roma Tre University, 2019</a:t>
            </a:r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Dutt</a:t>
            </a:r>
            <a:r>
              <a:rPr lang="en-US" altLang="it-IT" sz="2400"/>
              <a:t> ‘17] </a:t>
            </a:r>
            <a:r>
              <a:rPr lang="en-US" altLang="it-IT" sz="2400" err="1"/>
              <a:t>Dutt</a:t>
            </a:r>
            <a:r>
              <a:rPr lang="en-US" altLang="it-IT" sz="2400"/>
              <a:t>, “BGP in the Data Center”, O’Reilly, 2017</a:t>
            </a:r>
          </a:p>
          <a:p>
            <a:pPr>
              <a:lnSpc>
                <a:spcPct val="90000"/>
              </a:lnSpc>
            </a:pPr>
            <a:r>
              <a:rPr lang="it-IT" altLang="it-IT" sz="2400"/>
              <a:t>[RFC-7938] </a:t>
            </a:r>
            <a:r>
              <a:rPr lang="it-IT" altLang="it-IT" sz="2400" err="1"/>
              <a:t>Lapukhov</a:t>
            </a:r>
            <a:r>
              <a:rPr lang="it-IT" altLang="it-IT" sz="2400"/>
              <a:t>, </a:t>
            </a:r>
            <a:r>
              <a:rPr lang="it-IT" altLang="it-IT" sz="2400" err="1"/>
              <a:t>Premji</a:t>
            </a:r>
            <a:r>
              <a:rPr lang="it-IT" altLang="it-IT" sz="2400"/>
              <a:t>, “</a:t>
            </a:r>
            <a:r>
              <a:rPr lang="en-US" altLang="it-IT" sz="2400"/>
              <a:t>Use of BGP for Routing in Large-Scale Data Centers” Internet Engineering Task Force (IETF) Request for Comments: 7938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EF97-7063-870F-B452-1370A47B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D54-D03F-AEA8-AFEE-588A4E4A5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data </a:t>
            </a:r>
            <a:r>
              <a:rPr lang="en-GB" err="1"/>
              <a:t>center</a:t>
            </a:r>
            <a:r>
              <a:rPr lang="en-GB"/>
              <a:t> architectures allow to establish several paths between pairs of nodes</a:t>
            </a:r>
          </a:p>
          <a:p>
            <a:r>
              <a:rPr lang="en-GB"/>
              <a:t>Multi-Path routing is used to </a:t>
            </a:r>
          </a:p>
          <a:p>
            <a:pPr lvl="1"/>
            <a:r>
              <a:rPr lang="en-GB"/>
              <a:t>distribute and balance the traffic among different paths</a:t>
            </a:r>
          </a:p>
          <a:p>
            <a:pPr lvl="1"/>
            <a:r>
              <a:rPr lang="en-GB"/>
              <a:t>increase the fault tolerance</a:t>
            </a:r>
          </a:p>
        </p:txBody>
      </p:sp>
    </p:spTree>
    <p:extLst>
      <p:ext uri="{BB962C8B-B14F-4D97-AF65-F5344CB8AC3E}">
        <p14:creationId xmlns:p14="http://schemas.microsoft.com/office/powerpoint/2010/main" val="3515272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EF97-7063-870F-B452-1370A47B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D54-D03F-AEA8-AFEE-588A4E4A5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allows to have more than one next-hop for the same prefix in the FIB (Forwarding Information Base)</a:t>
            </a:r>
          </a:p>
          <a:p>
            <a:r>
              <a:rPr lang="en-GB"/>
              <a:t>needs kernel support</a:t>
            </a:r>
          </a:p>
          <a:p>
            <a:pPr lvl="1"/>
            <a:r>
              <a:rPr lang="en-GB"/>
              <a:t>the main OSes and routers support it</a:t>
            </a:r>
          </a:p>
          <a:p>
            <a:r>
              <a:rPr lang="en-GB"/>
              <a:t>different usage policies can be applied</a:t>
            </a:r>
          </a:p>
          <a:p>
            <a:r>
              <a:rPr lang="en-GB"/>
              <a:t>packets of the same </a:t>
            </a:r>
            <a:r>
              <a:rPr lang="en-GB" i="1"/>
              <a:t>flow</a:t>
            </a:r>
            <a:r>
              <a:rPr lang="en-GB"/>
              <a:t> should use the same path</a:t>
            </a:r>
          </a:p>
          <a:p>
            <a:pPr lvl="1"/>
            <a:r>
              <a:rPr lang="en-GB"/>
              <a:t>reordering packets is computationally heavy</a:t>
            </a:r>
          </a:p>
        </p:txBody>
      </p:sp>
    </p:spTree>
    <p:extLst>
      <p:ext uri="{BB962C8B-B14F-4D97-AF65-F5344CB8AC3E}">
        <p14:creationId xmlns:p14="http://schemas.microsoft.com/office/powerpoint/2010/main" val="243136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9DC0-3A5A-D934-45E0-372CD9017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Equal-Cost Multi-Path (ECMP)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917B1-213E-6B87-DB3A-1E2428C8C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 specific approach to Multi-Path</a:t>
            </a:r>
          </a:p>
          <a:p>
            <a:r>
              <a:rPr lang="en-GB"/>
              <a:t>exploits paths to the same destination that have the same “cost”</a:t>
            </a:r>
          </a:p>
          <a:p>
            <a:pPr lvl="1"/>
            <a:r>
              <a:rPr lang="en-GB"/>
              <a:t>e.g., same IGP cost, same number of hops</a:t>
            </a:r>
          </a:p>
          <a:p>
            <a:r>
              <a:rPr lang="en-GB"/>
              <a:t>allows to choose among the available paths in a uniform way</a:t>
            </a:r>
          </a:p>
          <a:p>
            <a:r>
              <a:rPr lang="en-GB"/>
              <a:t>often used in Fat-Tree data </a:t>
            </a:r>
            <a:r>
              <a:rPr lang="en-GB" err="1"/>
              <a:t>centers</a:t>
            </a:r>
            <a:endParaRPr lang="en-GB"/>
          </a:p>
          <a:p>
            <a:pPr lvl="1"/>
            <a:r>
              <a:rPr lang="en-GB"/>
              <a:t>we’ll get there in a couple of slides</a:t>
            </a:r>
          </a:p>
        </p:txBody>
      </p:sp>
    </p:spTree>
    <p:extLst>
      <p:ext uri="{BB962C8B-B14F-4D97-AF65-F5344CB8AC3E}">
        <p14:creationId xmlns:p14="http://schemas.microsoft.com/office/powerpoint/2010/main" val="1981815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B547-BB7A-3662-7FF7-18BD008C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packets are forwarded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5CB8F-C218-E51E-72D0-D7437F4C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for each packet, the kernel decides the FIB entry to be used</a:t>
            </a:r>
          </a:p>
          <a:p>
            <a:r>
              <a:rPr lang="en-GB"/>
              <a:t>different policies are allowed</a:t>
            </a:r>
          </a:p>
          <a:p>
            <a:pPr lvl="1"/>
            <a:r>
              <a:rPr lang="en-GB"/>
              <a:t>hash-based policy</a:t>
            </a:r>
          </a:p>
          <a:p>
            <a:pPr lvl="2"/>
            <a:r>
              <a:rPr lang="en-GB"/>
              <a:t>Layer-3 hash (</a:t>
            </a:r>
            <a:r>
              <a:rPr lang="en-GB" err="1"/>
              <a:t>src</a:t>
            </a:r>
            <a:r>
              <a:rPr lang="en-GB"/>
              <a:t> IP, </a:t>
            </a:r>
            <a:r>
              <a:rPr lang="en-GB" err="1"/>
              <a:t>dst</a:t>
            </a:r>
            <a:r>
              <a:rPr lang="en-GB"/>
              <a:t> IP)</a:t>
            </a:r>
          </a:p>
          <a:p>
            <a:pPr lvl="2"/>
            <a:r>
              <a:rPr lang="en-GB"/>
              <a:t>Layer-4 hash (</a:t>
            </a:r>
            <a:r>
              <a:rPr lang="en-GB" err="1"/>
              <a:t>src</a:t>
            </a:r>
            <a:r>
              <a:rPr lang="en-GB"/>
              <a:t> IP, </a:t>
            </a:r>
            <a:r>
              <a:rPr lang="en-GB" err="1"/>
              <a:t>dst</a:t>
            </a:r>
            <a:r>
              <a:rPr lang="en-GB"/>
              <a:t> IP, </a:t>
            </a:r>
            <a:r>
              <a:rPr lang="en-GB" err="1"/>
              <a:t>src</a:t>
            </a:r>
            <a:r>
              <a:rPr lang="en-GB"/>
              <a:t> port, </a:t>
            </a:r>
            <a:r>
              <a:rPr lang="en-GB" err="1"/>
              <a:t>dst</a:t>
            </a:r>
            <a:r>
              <a:rPr lang="en-GB"/>
              <a:t> port, protocol)</a:t>
            </a:r>
          </a:p>
          <a:p>
            <a:pPr lvl="1"/>
            <a:r>
              <a:rPr lang="en-GB"/>
              <a:t>round-robin</a:t>
            </a:r>
          </a:p>
          <a:p>
            <a:pPr lvl="2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86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Hyper-scale Data </a:t>
            </a:r>
            <a:r>
              <a:rPr lang="en-GB" err="1"/>
              <a:t>Centers</a:t>
            </a:r>
            <a:endParaRPr lang="en-GB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main concepts</a:t>
            </a:r>
          </a:p>
        </p:txBody>
      </p:sp>
    </p:spTree>
    <p:extLst>
      <p:ext uri="{BB962C8B-B14F-4D97-AF65-F5344CB8AC3E}">
        <p14:creationId xmlns:p14="http://schemas.microsoft.com/office/powerpoint/2010/main" val="2795381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5E789D-6404-BA40-83DD-6888BBAA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 high-</a:t>
            </a:r>
            <a:r>
              <a:rPr lang="it-IT" err="1"/>
              <a:t>level</a:t>
            </a:r>
            <a:r>
              <a:rPr lang="it-IT"/>
              <a:t> </a:t>
            </a:r>
            <a:r>
              <a:rPr lang="it-IT" err="1"/>
              <a:t>architecture</a:t>
            </a:r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E292DA-1C82-1E41-BC1E-EB3521B0C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Internet connections</a:t>
            </a:r>
          </a:p>
          <a:p>
            <a:pPr lvl="1"/>
            <a:r>
              <a:rPr lang="en-GB"/>
              <a:t>multiple redundant high-speed </a:t>
            </a:r>
            <a:r>
              <a:rPr lang="en-GB" err="1"/>
              <a:t>fiber</a:t>
            </a:r>
            <a:r>
              <a:rPr lang="en-GB"/>
              <a:t> optic links</a:t>
            </a:r>
          </a:p>
          <a:p>
            <a:r>
              <a:rPr lang="en-GB"/>
              <a:t>fabric</a:t>
            </a:r>
          </a:p>
          <a:p>
            <a:pPr lvl="1"/>
            <a:r>
              <a:rPr lang="en-GB"/>
              <a:t>infrastructure designed to transport packets between servers and between servers and Internet</a:t>
            </a:r>
          </a:p>
          <a:p>
            <a:r>
              <a:rPr lang="en-GB"/>
              <a:t>server farm</a:t>
            </a:r>
          </a:p>
          <a:p>
            <a:pPr lvl="1"/>
            <a:r>
              <a:rPr lang="en-GB"/>
              <a:t>host applications and services</a:t>
            </a:r>
          </a:p>
        </p:txBody>
      </p:sp>
    </p:spTree>
    <p:extLst>
      <p:ext uri="{BB962C8B-B14F-4D97-AF65-F5344CB8AC3E}">
        <p14:creationId xmlns:p14="http://schemas.microsoft.com/office/powerpoint/2010/main" val="284193979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-template">
  <a:themeElements>
    <a:clrScheme name="slides-template 14">
      <a:dk1>
        <a:srgbClr val="000000"/>
      </a:dk1>
      <a:lt1>
        <a:srgbClr val="FFFFFF"/>
      </a:lt1>
      <a:dk2>
        <a:srgbClr val="FF0000"/>
      </a:dk2>
      <a:lt2>
        <a:srgbClr val="808080"/>
      </a:lt2>
      <a:accent1>
        <a:srgbClr val="483FFF"/>
      </a:accent1>
      <a:accent2>
        <a:srgbClr val="FCEA04"/>
      </a:accent2>
      <a:accent3>
        <a:srgbClr val="FFFFFF"/>
      </a:accent3>
      <a:accent4>
        <a:srgbClr val="000000"/>
      </a:accent4>
      <a:accent5>
        <a:srgbClr val="B1AFFF"/>
      </a:accent5>
      <a:accent6>
        <a:srgbClr val="E4D403"/>
      </a:accent6>
      <a:hlink>
        <a:srgbClr val="009999"/>
      </a:hlink>
      <a:folHlink>
        <a:srgbClr val="99CC00"/>
      </a:folHlink>
    </a:clrScheme>
    <a:fontScheme name="slides-templat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lides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3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99C4D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CADEEC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14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483FF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B1AFFF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athara Template.potx" id="{67086D06-3C1B-4740-8490-890E3B31593B}" vid="{4E3C4B13-5F46-4568-B1F8-FF7AEBCEBC5E}"/>
    </a:ext>
  </a:extLst>
</a:theme>
</file>

<file path=ppt/theme/theme2.xml><?xml version="1.0" encoding="utf-8"?>
<a:theme xmlns:a="http://schemas.openxmlformats.org/drawingml/2006/main" name="1_slides-template">
  <a:themeElements>
    <a:clrScheme name="slides-template 14">
      <a:dk1>
        <a:srgbClr val="000000"/>
      </a:dk1>
      <a:lt1>
        <a:srgbClr val="FFFFFF"/>
      </a:lt1>
      <a:dk2>
        <a:srgbClr val="FF0000"/>
      </a:dk2>
      <a:lt2>
        <a:srgbClr val="808080"/>
      </a:lt2>
      <a:accent1>
        <a:srgbClr val="483FFF"/>
      </a:accent1>
      <a:accent2>
        <a:srgbClr val="FCEA04"/>
      </a:accent2>
      <a:accent3>
        <a:srgbClr val="FFFFFF"/>
      </a:accent3>
      <a:accent4>
        <a:srgbClr val="000000"/>
      </a:accent4>
      <a:accent5>
        <a:srgbClr val="B1AFFF"/>
      </a:accent5>
      <a:accent6>
        <a:srgbClr val="E4D403"/>
      </a:accent6>
      <a:hlink>
        <a:srgbClr val="009999"/>
      </a:hlink>
      <a:folHlink>
        <a:srgbClr val="99CC00"/>
      </a:folHlink>
    </a:clrScheme>
    <a:fontScheme name="slides-templat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lides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3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99C4D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CADEEC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14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483FF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B1AFFF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CEF9E157-3A07-1948-A978-1A0E0EF844D0}" vid="{6931B5DE-37A9-0140-8222-582175C387CF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Kathara Template</Template>
  <TotalTime>116</TotalTime>
  <Words>1422</Words>
  <Application>Microsoft Macintosh PowerPoint</Application>
  <PresentationFormat>Widescreen</PresentationFormat>
  <Paragraphs>208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Cambria Math</vt:lpstr>
      <vt:lpstr>Tahoma</vt:lpstr>
      <vt:lpstr>Wingdings</vt:lpstr>
      <vt:lpstr>slides-template</vt:lpstr>
      <vt:lpstr>1_slides-template</vt:lpstr>
      <vt:lpstr>data centers’ architecture</vt:lpstr>
      <vt:lpstr>copyright notice</vt:lpstr>
      <vt:lpstr>Multi-Path</vt:lpstr>
      <vt:lpstr>Multi-Path</vt:lpstr>
      <vt:lpstr>Multi-Path</vt:lpstr>
      <vt:lpstr>Equal-Cost Multi-Path (ECMP)</vt:lpstr>
      <vt:lpstr>how packets are forwarded</vt:lpstr>
      <vt:lpstr>Hyper-scale Data Centers</vt:lpstr>
      <vt:lpstr>a high-level architecture</vt:lpstr>
      <vt:lpstr>a high-level architecture</vt:lpstr>
      <vt:lpstr>fabric architecture</vt:lpstr>
      <vt:lpstr>overview – fabric architecture</vt:lpstr>
      <vt:lpstr>real data center information – figures </vt:lpstr>
      <vt:lpstr>PowerPoint Presentation</vt:lpstr>
      <vt:lpstr>data center failures – yearly report</vt:lpstr>
      <vt:lpstr>data center service models</vt:lpstr>
      <vt:lpstr>traffic flows inside a data center</vt:lpstr>
      <vt:lpstr>traffic flows inside a data center</vt:lpstr>
      <vt:lpstr>data center network requirements </vt:lpstr>
      <vt:lpstr>data center network components</vt:lpstr>
      <vt:lpstr>topology requirements</vt:lpstr>
      <vt:lpstr>data center network topologies</vt:lpstr>
      <vt:lpstr>Clos topology</vt:lpstr>
      <vt:lpstr>Fat-Tree topology</vt:lpstr>
      <vt:lpstr>Fat-Tree parameters</vt:lpstr>
      <vt:lpstr>Fat-Tree nodes</vt:lpstr>
      <vt:lpstr>an example of Fat-Tree: FT(K=2,R=2)</vt:lpstr>
      <vt:lpstr>redundancy factor (R)</vt:lpstr>
      <vt:lpstr>multi-plane Fat-Tree</vt:lpstr>
      <vt:lpstr>example of a multi-plane Fat-Tree</vt:lpstr>
      <vt:lpstr>connecting a Fat-Tree to the Internet</vt:lpstr>
      <vt:lpstr>bibliography and further readings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gdb</dc:creator>
  <cp:lastModifiedBy>Lorenzo Ariemma</cp:lastModifiedBy>
  <cp:revision>5</cp:revision>
  <cp:lastPrinted>2022-12-21T17:46:04Z</cp:lastPrinted>
  <dcterms:created xsi:type="dcterms:W3CDTF">1601-01-01T00:00:00Z</dcterms:created>
  <dcterms:modified xsi:type="dcterms:W3CDTF">2023-11-09T18:29:14Z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